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1" r:id="rId3"/>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Lst>
  <p:sldSz cy="9906000" cx="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3884612" y="0"/>
            <a:ext cx="2971799" cy="458785"/>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0"/>
            <a:ext cx="2971799" cy="45878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3884612" y="8685210"/>
            <a:ext cx="2971799" cy="458785"/>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 name="Shape 21"/>
        <p:cNvGrpSpPr/>
        <p:nvPr/>
      </p:nvGrpSpPr>
      <p:grpSpPr>
        <a:xfrm>
          <a:off x="0" y="0"/>
          <a:ext cx="0" cy="0"/>
          <a:chOff x="0" y="0"/>
          <a:chExt cx="0" cy="0"/>
        </a:xfrm>
      </p:grpSpPr>
      <p:sp>
        <p:nvSpPr>
          <p:cNvPr id="22" name="Shape 22"/>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 name="Shape 23"/>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73" name="Shape 173"/>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74" name="Shape 174"/>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8" name="Shape 2148"/>
        <p:cNvGrpSpPr/>
        <p:nvPr/>
      </p:nvGrpSpPr>
      <p:grpSpPr>
        <a:xfrm>
          <a:off x="0" y="0"/>
          <a:ext cx="0" cy="0"/>
          <a:chOff x="0" y="0"/>
          <a:chExt cx="0" cy="0"/>
        </a:xfrm>
      </p:grpSpPr>
      <p:sp>
        <p:nvSpPr>
          <p:cNvPr id="2149" name="Shape 214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50" name="Shape 215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9" name="Shape 2169"/>
        <p:cNvGrpSpPr/>
        <p:nvPr/>
      </p:nvGrpSpPr>
      <p:grpSpPr>
        <a:xfrm>
          <a:off x="0" y="0"/>
          <a:ext cx="0" cy="0"/>
          <a:chOff x="0" y="0"/>
          <a:chExt cx="0" cy="0"/>
        </a:xfrm>
      </p:grpSpPr>
      <p:sp>
        <p:nvSpPr>
          <p:cNvPr id="2170" name="Shape 217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71" name="Shape 217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9" name="Shape 2189"/>
        <p:cNvGrpSpPr/>
        <p:nvPr/>
      </p:nvGrpSpPr>
      <p:grpSpPr>
        <a:xfrm>
          <a:off x="0" y="0"/>
          <a:ext cx="0" cy="0"/>
          <a:chOff x="0" y="0"/>
          <a:chExt cx="0" cy="0"/>
        </a:xfrm>
      </p:grpSpPr>
      <p:sp>
        <p:nvSpPr>
          <p:cNvPr id="2190" name="Shape 219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91" name="Shape 219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8" name="Shape 2208"/>
        <p:cNvGrpSpPr/>
        <p:nvPr/>
      </p:nvGrpSpPr>
      <p:grpSpPr>
        <a:xfrm>
          <a:off x="0" y="0"/>
          <a:ext cx="0" cy="0"/>
          <a:chOff x="0" y="0"/>
          <a:chExt cx="0" cy="0"/>
        </a:xfrm>
      </p:grpSpPr>
      <p:sp>
        <p:nvSpPr>
          <p:cNvPr id="2209" name="Shape 220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10" name="Shape 221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6" name="Shape 2226"/>
        <p:cNvGrpSpPr/>
        <p:nvPr/>
      </p:nvGrpSpPr>
      <p:grpSpPr>
        <a:xfrm>
          <a:off x="0" y="0"/>
          <a:ext cx="0" cy="0"/>
          <a:chOff x="0" y="0"/>
          <a:chExt cx="0" cy="0"/>
        </a:xfrm>
      </p:grpSpPr>
      <p:sp>
        <p:nvSpPr>
          <p:cNvPr id="2227" name="Shape 222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28" name="Shape 222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5" name="Shape 2245"/>
        <p:cNvGrpSpPr/>
        <p:nvPr/>
      </p:nvGrpSpPr>
      <p:grpSpPr>
        <a:xfrm>
          <a:off x="0" y="0"/>
          <a:ext cx="0" cy="0"/>
          <a:chOff x="0" y="0"/>
          <a:chExt cx="0" cy="0"/>
        </a:xfrm>
      </p:grpSpPr>
      <p:sp>
        <p:nvSpPr>
          <p:cNvPr id="2246" name="Shape 224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2247" name="Shape 224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48" name="Shape 2248"/>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1" name="Shape 2251"/>
        <p:cNvGrpSpPr/>
        <p:nvPr/>
      </p:nvGrpSpPr>
      <p:grpSpPr>
        <a:xfrm>
          <a:off x="0" y="0"/>
          <a:ext cx="0" cy="0"/>
          <a:chOff x="0" y="0"/>
          <a:chExt cx="0" cy="0"/>
        </a:xfrm>
      </p:grpSpPr>
      <p:sp>
        <p:nvSpPr>
          <p:cNvPr id="2252" name="Shape 2252"/>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53" name="Shape 2253"/>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7" name="Shape 2267"/>
        <p:cNvGrpSpPr/>
        <p:nvPr/>
      </p:nvGrpSpPr>
      <p:grpSpPr>
        <a:xfrm>
          <a:off x="0" y="0"/>
          <a:ext cx="0" cy="0"/>
          <a:chOff x="0" y="0"/>
          <a:chExt cx="0" cy="0"/>
        </a:xfrm>
      </p:grpSpPr>
      <p:sp>
        <p:nvSpPr>
          <p:cNvPr id="2268" name="Shape 2268"/>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69" name="Shape 2269"/>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5" name="Shape 2285"/>
        <p:cNvGrpSpPr/>
        <p:nvPr/>
      </p:nvGrpSpPr>
      <p:grpSpPr>
        <a:xfrm>
          <a:off x="0" y="0"/>
          <a:ext cx="0" cy="0"/>
          <a:chOff x="0" y="0"/>
          <a:chExt cx="0" cy="0"/>
        </a:xfrm>
      </p:grpSpPr>
      <p:sp>
        <p:nvSpPr>
          <p:cNvPr id="2286" name="Shape 228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287" name="Shape 228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3" name="Shape 2303"/>
        <p:cNvGrpSpPr/>
        <p:nvPr/>
      </p:nvGrpSpPr>
      <p:grpSpPr>
        <a:xfrm>
          <a:off x="0" y="0"/>
          <a:ext cx="0" cy="0"/>
          <a:chOff x="0" y="0"/>
          <a:chExt cx="0" cy="0"/>
        </a:xfrm>
      </p:grpSpPr>
      <p:sp>
        <p:nvSpPr>
          <p:cNvPr id="2304" name="Shape 230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05" name="Shape 230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92" name="Shape 19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93" name="Shape 193"/>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1" name="Shape 2321"/>
        <p:cNvGrpSpPr/>
        <p:nvPr/>
      </p:nvGrpSpPr>
      <p:grpSpPr>
        <a:xfrm>
          <a:off x="0" y="0"/>
          <a:ext cx="0" cy="0"/>
          <a:chOff x="0" y="0"/>
          <a:chExt cx="0" cy="0"/>
        </a:xfrm>
      </p:grpSpPr>
      <p:sp>
        <p:nvSpPr>
          <p:cNvPr id="2322" name="Shape 232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23" name="Shape 232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9" name="Shape 2339"/>
        <p:cNvGrpSpPr/>
        <p:nvPr/>
      </p:nvGrpSpPr>
      <p:grpSpPr>
        <a:xfrm>
          <a:off x="0" y="0"/>
          <a:ext cx="0" cy="0"/>
          <a:chOff x="0" y="0"/>
          <a:chExt cx="0" cy="0"/>
        </a:xfrm>
      </p:grpSpPr>
      <p:sp>
        <p:nvSpPr>
          <p:cNvPr id="2340" name="Shape 234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41" name="Shape 234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7" name="Shape 2357"/>
        <p:cNvGrpSpPr/>
        <p:nvPr/>
      </p:nvGrpSpPr>
      <p:grpSpPr>
        <a:xfrm>
          <a:off x="0" y="0"/>
          <a:ext cx="0" cy="0"/>
          <a:chOff x="0" y="0"/>
          <a:chExt cx="0" cy="0"/>
        </a:xfrm>
      </p:grpSpPr>
      <p:sp>
        <p:nvSpPr>
          <p:cNvPr id="2358" name="Shape 235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59" name="Shape 235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5" name="Shape 2375"/>
        <p:cNvGrpSpPr/>
        <p:nvPr/>
      </p:nvGrpSpPr>
      <p:grpSpPr>
        <a:xfrm>
          <a:off x="0" y="0"/>
          <a:ext cx="0" cy="0"/>
          <a:chOff x="0" y="0"/>
          <a:chExt cx="0" cy="0"/>
        </a:xfrm>
      </p:grpSpPr>
      <p:sp>
        <p:nvSpPr>
          <p:cNvPr id="2376" name="Shape 237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77" name="Shape 237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1" name="Shape 2391"/>
        <p:cNvGrpSpPr/>
        <p:nvPr/>
      </p:nvGrpSpPr>
      <p:grpSpPr>
        <a:xfrm>
          <a:off x="0" y="0"/>
          <a:ext cx="0" cy="0"/>
          <a:chOff x="0" y="0"/>
          <a:chExt cx="0" cy="0"/>
        </a:xfrm>
      </p:grpSpPr>
      <p:sp>
        <p:nvSpPr>
          <p:cNvPr id="2392" name="Shape 239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93" name="Shape 239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7" name="Shape 2407"/>
        <p:cNvGrpSpPr/>
        <p:nvPr/>
      </p:nvGrpSpPr>
      <p:grpSpPr>
        <a:xfrm>
          <a:off x="0" y="0"/>
          <a:ext cx="0" cy="0"/>
          <a:chOff x="0" y="0"/>
          <a:chExt cx="0" cy="0"/>
        </a:xfrm>
      </p:grpSpPr>
      <p:sp>
        <p:nvSpPr>
          <p:cNvPr id="2408" name="Shape 240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409" name="Shape 240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2" name="Shape 2422"/>
        <p:cNvGrpSpPr/>
        <p:nvPr/>
      </p:nvGrpSpPr>
      <p:grpSpPr>
        <a:xfrm>
          <a:off x="0" y="0"/>
          <a:ext cx="0" cy="0"/>
          <a:chOff x="0" y="0"/>
          <a:chExt cx="0" cy="0"/>
        </a:xfrm>
      </p:grpSpPr>
      <p:sp>
        <p:nvSpPr>
          <p:cNvPr id="2423" name="Shape 242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2424" name="Shape 242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425" name="Shape 2425"/>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8" name="Shape 2428"/>
        <p:cNvGrpSpPr/>
        <p:nvPr/>
      </p:nvGrpSpPr>
      <p:grpSpPr>
        <a:xfrm>
          <a:off x="0" y="0"/>
          <a:ext cx="0" cy="0"/>
          <a:chOff x="0" y="0"/>
          <a:chExt cx="0" cy="0"/>
        </a:xfrm>
      </p:grpSpPr>
      <p:sp>
        <p:nvSpPr>
          <p:cNvPr id="2429" name="Shape 242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430" name="Shape 243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211" name="Shape 21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2" name="Shape 212"/>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230" name="Shape 23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31" name="Shape 231"/>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249" name="Shape 24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50" name="Shape 250"/>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55" name="Shape 255"/>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86" name="Shape 286"/>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309" name="Shape 30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10" name="Shape 310"/>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25" name="Shape 32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341" name="Shape 34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42" name="Shape 342"/>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 name="Shape 28"/>
        <p:cNvGrpSpPr/>
        <p:nvPr/>
      </p:nvGrpSpPr>
      <p:grpSpPr>
        <a:xfrm>
          <a:off x="0" y="0"/>
          <a:ext cx="0" cy="0"/>
          <a:chOff x="0" y="0"/>
          <a:chExt cx="0" cy="0"/>
        </a:xfrm>
      </p:grpSpPr>
      <p:sp>
        <p:nvSpPr>
          <p:cNvPr id="29" name="Shape 2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0" name="Shape 3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370" name="Shape 37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71" name="Shape 371"/>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376" name="Shape 37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77" name="Shape 377"/>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00" name="Shape 40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19" name="Shape 419"/>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40" name="Shape 44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57" name="Shape 457"/>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80" name="Shape 48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99" name="Shape 499"/>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518" name="Shape 518"/>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537" name="Shape 537"/>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 name="Shape 33"/>
        <p:cNvGrpSpPr/>
        <p:nvPr/>
      </p:nvGrpSpPr>
      <p:grpSpPr>
        <a:xfrm>
          <a:off x="0" y="0"/>
          <a:ext cx="0" cy="0"/>
          <a:chOff x="0" y="0"/>
          <a:chExt cx="0" cy="0"/>
        </a:xfrm>
      </p:grpSpPr>
      <p:sp>
        <p:nvSpPr>
          <p:cNvPr id="34" name="Shape 3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35" name="Shape 3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36" name="Shape 36"/>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555" name="Shape 55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574" name="Shape 574"/>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589" name="Shape 58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604" name="Shape 60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05" name="Shape 605"/>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10" name="Shape 61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50" name="Shape 65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72" name="Shape 67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94" name="Shape 69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718" name="Shape 71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736" name="Shape 73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 name="Shape 39"/>
        <p:cNvGrpSpPr/>
        <p:nvPr/>
      </p:nvGrpSpPr>
      <p:grpSpPr>
        <a:xfrm>
          <a:off x="0" y="0"/>
          <a:ext cx="0" cy="0"/>
          <a:chOff x="0" y="0"/>
          <a:chExt cx="0" cy="0"/>
        </a:xfrm>
      </p:grpSpPr>
      <p:sp>
        <p:nvSpPr>
          <p:cNvPr id="40" name="Shape 40"/>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41" name="Shape 41"/>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 name="Shape 756"/>
        <p:cNvGrpSpPr/>
        <p:nvPr/>
      </p:nvGrpSpPr>
      <p:grpSpPr>
        <a:xfrm>
          <a:off x="0" y="0"/>
          <a:ext cx="0" cy="0"/>
          <a:chOff x="0" y="0"/>
          <a:chExt cx="0" cy="0"/>
        </a:xfrm>
      </p:grpSpPr>
      <p:sp>
        <p:nvSpPr>
          <p:cNvPr id="757" name="Shape 75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758" name="Shape 75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8" name="Shape 778"/>
        <p:cNvGrpSpPr/>
        <p:nvPr/>
      </p:nvGrpSpPr>
      <p:grpSpPr>
        <a:xfrm>
          <a:off x="0" y="0"/>
          <a:ext cx="0" cy="0"/>
          <a:chOff x="0" y="0"/>
          <a:chExt cx="0" cy="0"/>
        </a:xfrm>
      </p:grpSpPr>
      <p:sp>
        <p:nvSpPr>
          <p:cNvPr id="779" name="Shape 77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780" name="Shape 78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02" name="Shape 80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 name="Shape 824"/>
        <p:cNvGrpSpPr/>
        <p:nvPr/>
      </p:nvGrpSpPr>
      <p:grpSpPr>
        <a:xfrm>
          <a:off x="0" y="0"/>
          <a:ext cx="0" cy="0"/>
          <a:chOff x="0" y="0"/>
          <a:chExt cx="0" cy="0"/>
        </a:xfrm>
      </p:grpSpPr>
      <p:sp>
        <p:nvSpPr>
          <p:cNvPr id="825" name="Shape 82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26" name="Shape 82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8" name="Shape 838"/>
        <p:cNvGrpSpPr/>
        <p:nvPr/>
      </p:nvGrpSpPr>
      <p:grpSpPr>
        <a:xfrm>
          <a:off x="0" y="0"/>
          <a:ext cx="0" cy="0"/>
          <a:chOff x="0" y="0"/>
          <a:chExt cx="0" cy="0"/>
        </a:xfrm>
      </p:grpSpPr>
      <p:sp>
        <p:nvSpPr>
          <p:cNvPr id="839" name="Shape 83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40" name="Shape 84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3" name="Shape 853"/>
        <p:cNvGrpSpPr/>
        <p:nvPr/>
      </p:nvGrpSpPr>
      <p:grpSpPr>
        <a:xfrm>
          <a:off x="0" y="0"/>
          <a:ext cx="0" cy="0"/>
          <a:chOff x="0" y="0"/>
          <a:chExt cx="0" cy="0"/>
        </a:xfrm>
      </p:grpSpPr>
      <p:sp>
        <p:nvSpPr>
          <p:cNvPr id="854" name="Shape 85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55" name="Shape 85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70" name="Shape 87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85" name="Shape 88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00" name="Shape 90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16" name="Shape 91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62" name="Shape 62"/>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32" name="Shape 93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952" name="Shape 95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53" name="Shape 953"/>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58" name="Shape 95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991" name="Shape 99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014" name="Shape 101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036" name="Shape 103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058" name="Shape 105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 name="Shape 1078"/>
        <p:cNvGrpSpPr/>
        <p:nvPr/>
      </p:nvGrpSpPr>
      <p:grpSpPr>
        <a:xfrm>
          <a:off x="0" y="0"/>
          <a:ext cx="0" cy="0"/>
          <a:chOff x="0" y="0"/>
          <a:chExt cx="0" cy="0"/>
        </a:xfrm>
      </p:grpSpPr>
      <p:sp>
        <p:nvSpPr>
          <p:cNvPr id="1079" name="Shape 107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080" name="Shape 108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 name="Shape 1100"/>
        <p:cNvGrpSpPr/>
        <p:nvPr/>
      </p:nvGrpSpPr>
      <p:grpSpPr>
        <a:xfrm>
          <a:off x="0" y="0"/>
          <a:ext cx="0" cy="0"/>
          <a:chOff x="0" y="0"/>
          <a:chExt cx="0" cy="0"/>
        </a:xfrm>
      </p:grpSpPr>
      <p:sp>
        <p:nvSpPr>
          <p:cNvPr id="1101" name="Shape 110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102" name="Shape 110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126" name="Shape 112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79" name="Shape 7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80" name="Shape 80"/>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150" name="Shape 115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2" name="Shape 1182"/>
        <p:cNvGrpSpPr/>
        <p:nvPr/>
      </p:nvGrpSpPr>
      <p:grpSpPr>
        <a:xfrm>
          <a:off x="0" y="0"/>
          <a:ext cx="0" cy="0"/>
          <a:chOff x="0" y="0"/>
          <a:chExt cx="0" cy="0"/>
        </a:xfrm>
      </p:grpSpPr>
      <p:sp>
        <p:nvSpPr>
          <p:cNvPr id="1183" name="Shape 1183"/>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184" name="Shape 118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207" name="Shape 120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8" name="Shape 1228"/>
        <p:cNvGrpSpPr/>
        <p:nvPr/>
      </p:nvGrpSpPr>
      <p:grpSpPr>
        <a:xfrm>
          <a:off x="0" y="0"/>
          <a:ext cx="0" cy="0"/>
          <a:chOff x="0" y="0"/>
          <a:chExt cx="0" cy="0"/>
        </a:xfrm>
      </p:grpSpPr>
      <p:sp>
        <p:nvSpPr>
          <p:cNvPr id="1229" name="Shape 1229"/>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230" name="Shape 1230"/>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1" name="Shape 1251"/>
        <p:cNvGrpSpPr/>
        <p:nvPr/>
      </p:nvGrpSpPr>
      <p:grpSpPr>
        <a:xfrm>
          <a:off x="0" y="0"/>
          <a:ext cx="0" cy="0"/>
          <a:chOff x="0" y="0"/>
          <a:chExt cx="0" cy="0"/>
        </a:xfrm>
      </p:grpSpPr>
      <p:sp>
        <p:nvSpPr>
          <p:cNvPr id="1252" name="Shape 1252"/>
          <p:cNvSpPr txBox="1"/>
          <p:nvPr>
            <p:ph idx="1" type="body"/>
          </p:nvPr>
        </p:nvSpPr>
        <p:spPr>
          <a:xfrm>
            <a:off x="685800" y="4400550"/>
            <a:ext cx="5486399" cy="360045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253" name="Shape 1253"/>
          <p:cNvSpPr/>
          <p:nvPr>
            <p:ph idx="2" type="sldImg"/>
          </p:nvPr>
        </p:nvSpPr>
        <p:spPr>
          <a:xfrm>
            <a:off x="2360610" y="1143000"/>
            <a:ext cx="2136775" cy="3086098"/>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6" name="Shape 1276"/>
        <p:cNvGrpSpPr/>
        <p:nvPr/>
      </p:nvGrpSpPr>
      <p:grpSpPr>
        <a:xfrm>
          <a:off x="0" y="0"/>
          <a:ext cx="0" cy="0"/>
          <a:chOff x="0" y="0"/>
          <a:chExt cx="0" cy="0"/>
        </a:xfrm>
      </p:grpSpPr>
      <p:sp>
        <p:nvSpPr>
          <p:cNvPr id="1277" name="Shape 127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278" name="Shape 127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1" name="Shape 1301"/>
        <p:cNvGrpSpPr/>
        <p:nvPr/>
      </p:nvGrpSpPr>
      <p:grpSpPr>
        <a:xfrm>
          <a:off x="0" y="0"/>
          <a:ext cx="0" cy="0"/>
          <a:chOff x="0" y="0"/>
          <a:chExt cx="0" cy="0"/>
        </a:xfrm>
      </p:grpSpPr>
      <p:sp>
        <p:nvSpPr>
          <p:cNvPr id="1302" name="Shape 130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03" name="Shape 130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6" name="Shape 1326"/>
        <p:cNvGrpSpPr/>
        <p:nvPr/>
      </p:nvGrpSpPr>
      <p:grpSpPr>
        <a:xfrm>
          <a:off x="0" y="0"/>
          <a:ext cx="0" cy="0"/>
          <a:chOff x="0" y="0"/>
          <a:chExt cx="0" cy="0"/>
        </a:xfrm>
      </p:grpSpPr>
      <p:sp>
        <p:nvSpPr>
          <p:cNvPr id="1327" name="Shape 132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28" name="Shape 132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8" name="Shape 1348"/>
        <p:cNvGrpSpPr/>
        <p:nvPr/>
      </p:nvGrpSpPr>
      <p:grpSpPr>
        <a:xfrm>
          <a:off x="0" y="0"/>
          <a:ext cx="0" cy="0"/>
          <a:chOff x="0" y="0"/>
          <a:chExt cx="0" cy="0"/>
        </a:xfrm>
      </p:grpSpPr>
      <p:sp>
        <p:nvSpPr>
          <p:cNvPr id="1349" name="Shape 134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50" name="Shape 135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9" name="Shape 1369"/>
        <p:cNvGrpSpPr/>
        <p:nvPr/>
      </p:nvGrpSpPr>
      <p:grpSpPr>
        <a:xfrm>
          <a:off x="0" y="0"/>
          <a:ext cx="0" cy="0"/>
          <a:chOff x="0" y="0"/>
          <a:chExt cx="0" cy="0"/>
        </a:xfrm>
      </p:grpSpPr>
      <p:sp>
        <p:nvSpPr>
          <p:cNvPr id="1370" name="Shape 137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71" name="Shape 137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08" name="Shape 10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09" name="Shape 109"/>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1" name="Shape 1391"/>
        <p:cNvGrpSpPr/>
        <p:nvPr/>
      </p:nvGrpSpPr>
      <p:grpSpPr>
        <a:xfrm>
          <a:off x="0" y="0"/>
          <a:ext cx="0" cy="0"/>
          <a:chOff x="0" y="0"/>
          <a:chExt cx="0" cy="0"/>
        </a:xfrm>
      </p:grpSpPr>
      <p:sp>
        <p:nvSpPr>
          <p:cNvPr id="1392" name="Shape 139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93" name="Shape 139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4" name="Shape 1414"/>
        <p:cNvGrpSpPr/>
        <p:nvPr/>
      </p:nvGrpSpPr>
      <p:grpSpPr>
        <a:xfrm>
          <a:off x="0" y="0"/>
          <a:ext cx="0" cy="0"/>
          <a:chOff x="0" y="0"/>
          <a:chExt cx="0" cy="0"/>
        </a:xfrm>
      </p:grpSpPr>
      <p:sp>
        <p:nvSpPr>
          <p:cNvPr id="1415" name="Shape 141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416" name="Shape 141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8" name="Shape 1438"/>
        <p:cNvGrpSpPr/>
        <p:nvPr/>
      </p:nvGrpSpPr>
      <p:grpSpPr>
        <a:xfrm>
          <a:off x="0" y="0"/>
          <a:ext cx="0" cy="0"/>
          <a:chOff x="0" y="0"/>
          <a:chExt cx="0" cy="0"/>
        </a:xfrm>
      </p:grpSpPr>
      <p:sp>
        <p:nvSpPr>
          <p:cNvPr id="1439" name="Shape 1439"/>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440" name="Shape 1440"/>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5" name="Shape 1465"/>
        <p:cNvGrpSpPr/>
        <p:nvPr/>
      </p:nvGrpSpPr>
      <p:grpSpPr>
        <a:xfrm>
          <a:off x="0" y="0"/>
          <a:ext cx="0" cy="0"/>
          <a:chOff x="0" y="0"/>
          <a:chExt cx="0" cy="0"/>
        </a:xfrm>
      </p:grpSpPr>
      <p:sp>
        <p:nvSpPr>
          <p:cNvPr id="1466" name="Shape 146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467" name="Shape 146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6" name="Shape 1486"/>
        <p:cNvGrpSpPr/>
        <p:nvPr/>
      </p:nvGrpSpPr>
      <p:grpSpPr>
        <a:xfrm>
          <a:off x="0" y="0"/>
          <a:ext cx="0" cy="0"/>
          <a:chOff x="0" y="0"/>
          <a:chExt cx="0" cy="0"/>
        </a:xfrm>
      </p:grpSpPr>
      <p:sp>
        <p:nvSpPr>
          <p:cNvPr id="1487" name="Shape 148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488" name="Shape 148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8" name="Shape 1508"/>
        <p:cNvGrpSpPr/>
        <p:nvPr/>
      </p:nvGrpSpPr>
      <p:grpSpPr>
        <a:xfrm>
          <a:off x="0" y="0"/>
          <a:ext cx="0" cy="0"/>
          <a:chOff x="0" y="0"/>
          <a:chExt cx="0" cy="0"/>
        </a:xfrm>
      </p:grpSpPr>
      <p:sp>
        <p:nvSpPr>
          <p:cNvPr id="1509" name="Shape 150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510" name="Shape 151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11" name="Shape 1511"/>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4" name="Shape 1514"/>
        <p:cNvGrpSpPr/>
        <p:nvPr/>
      </p:nvGrpSpPr>
      <p:grpSpPr>
        <a:xfrm>
          <a:off x="0" y="0"/>
          <a:ext cx="0" cy="0"/>
          <a:chOff x="0" y="0"/>
          <a:chExt cx="0" cy="0"/>
        </a:xfrm>
      </p:grpSpPr>
      <p:sp>
        <p:nvSpPr>
          <p:cNvPr id="1515" name="Shape 151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16" name="Shape 151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4" name="Shape 1544"/>
        <p:cNvGrpSpPr/>
        <p:nvPr/>
      </p:nvGrpSpPr>
      <p:grpSpPr>
        <a:xfrm>
          <a:off x="0" y="0"/>
          <a:ext cx="0" cy="0"/>
          <a:chOff x="0" y="0"/>
          <a:chExt cx="0" cy="0"/>
        </a:xfrm>
      </p:grpSpPr>
      <p:sp>
        <p:nvSpPr>
          <p:cNvPr id="1545" name="Shape 154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46" name="Shape 154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4" name="Shape 1564"/>
        <p:cNvGrpSpPr/>
        <p:nvPr/>
      </p:nvGrpSpPr>
      <p:grpSpPr>
        <a:xfrm>
          <a:off x="0" y="0"/>
          <a:ext cx="0" cy="0"/>
          <a:chOff x="0" y="0"/>
          <a:chExt cx="0" cy="0"/>
        </a:xfrm>
      </p:grpSpPr>
      <p:sp>
        <p:nvSpPr>
          <p:cNvPr id="1565" name="Shape 156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66" name="Shape 156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2" name="Shape 1592"/>
        <p:cNvGrpSpPr/>
        <p:nvPr/>
      </p:nvGrpSpPr>
      <p:grpSpPr>
        <a:xfrm>
          <a:off x="0" y="0"/>
          <a:ext cx="0" cy="0"/>
          <a:chOff x="0" y="0"/>
          <a:chExt cx="0" cy="0"/>
        </a:xfrm>
      </p:grpSpPr>
      <p:sp>
        <p:nvSpPr>
          <p:cNvPr id="1593" name="Shape 1593"/>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94" name="Shape 159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35" name="Shape 13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36" name="Shape 136"/>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7" name="Shape 1617"/>
        <p:cNvGrpSpPr/>
        <p:nvPr/>
      </p:nvGrpSpPr>
      <p:grpSpPr>
        <a:xfrm>
          <a:off x="0" y="0"/>
          <a:ext cx="0" cy="0"/>
          <a:chOff x="0" y="0"/>
          <a:chExt cx="0" cy="0"/>
        </a:xfrm>
      </p:grpSpPr>
      <p:sp>
        <p:nvSpPr>
          <p:cNvPr id="1618" name="Shape 161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619" name="Shape 161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0" name="Shape 1640"/>
        <p:cNvGrpSpPr/>
        <p:nvPr/>
      </p:nvGrpSpPr>
      <p:grpSpPr>
        <a:xfrm>
          <a:off x="0" y="0"/>
          <a:ext cx="0" cy="0"/>
          <a:chOff x="0" y="0"/>
          <a:chExt cx="0" cy="0"/>
        </a:xfrm>
      </p:grpSpPr>
      <p:sp>
        <p:nvSpPr>
          <p:cNvPr id="1641" name="Shape 164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642" name="Shape 164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5" name="Shape 1665"/>
        <p:cNvGrpSpPr/>
        <p:nvPr/>
      </p:nvGrpSpPr>
      <p:grpSpPr>
        <a:xfrm>
          <a:off x="0" y="0"/>
          <a:ext cx="0" cy="0"/>
          <a:chOff x="0" y="0"/>
          <a:chExt cx="0" cy="0"/>
        </a:xfrm>
      </p:grpSpPr>
      <p:sp>
        <p:nvSpPr>
          <p:cNvPr id="1666" name="Shape 166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667" name="Shape 166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5" name="Shape 1685"/>
        <p:cNvGrpSpPr/>
        <p:nvPr/>
      </p:nvGrpSpPr>
      <p:grpSpPr>
        <a:xfrm>
          <a:off x="0" y="0"/>
          <a:ext cx="0" cy="0"/>
          <a:chOff x="0" y="0"/>
          <a:chExt cx="0" cy="0"/>
        </a:xfrm>
      </p:grpSpPr>
      <p:sp>
        <p:nvSpPr>
          <p:cNvPr id="1686" name="Shape 168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687" name="Shape 168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9" name="Shape 1709"/>
        <p:cNvGrpSpPr/>
        <p:nvPr/>
      </p:nvGrpSpPr>
      <p:grpSpPr>
        <a:xfrm>
          <a:off x="0" y="0"/>
          <a:ext cx="0" cy="0"/>
          <a:chOff x="0" y="0"/>
          <a:chExt cx="0" cy="0"/>
        </a:xfrm>
      </p:grpSpPr>
      <p:sp>
        <p:nvSpPr>
          <p:cNvPr id="1710" name="Shape 171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711" name="Shape 171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3" name="Shape 1733"/>
        <p:cNvGrpSpPr/>
        <p:nvPr/>
      </p:nvGrpSpPr>
      <p:grpSpPr>
        <a:xfrm>
          <a:off x="0" y="0"/>
          <a:ext cx="0" cy="0"/>
          <a:chOff x="0" y="0"/>
          <a:chExt cx="0" cy="0"/>
        </a:xfrm>
      </p:grpSpPr>
      <p:sp>
        <p:nvSpPr>
          <p:cNvPr id="1734" name="Shape 173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735" name="Shape 173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5" name="Shape 1755"/>
        <p:cNvGrpSpPr/>
        <p:nvPr/>
      </p:nvGrpSpPr>
      <p:grpSpPr>
        <a:xfrm>
          <a:off x="0" y="0"/>
          <a:ext cx="0" cy="0"/>
          <a:chOff x="0" y="0"/>
          <a:chExt cx="0" cy="0"/>
        </a:xfrm>
      </p:grpSpPr>
      <p:sp>
        <p:nvSpPr>
          <p:cNvPr id="1756" name="Shape 1756"/>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757" name="Shape 1757"/>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4" name="Shape 1784"/>
        <p:cNvGrpSpPr/>
        <p:nvPr/>
      </p:nvGrpSpPr>
      <p:grpSpPr>
        <a:xfrm>
          <a:off x="0" y="0"/>
          <a:ext cx="0" cy="0"/>
          <a:chOff x="0" y="0"/>
          <a:chExt cx="0" cy="0"/>
        </a:xfrm>
      </p:grpSpPr>
      <p:sp>
        <p:nvSpPr>
          <p:cNvPr id="1785" name="Shape 178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786" name="Shape 178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4" name="Shape 1814"/>
        <p:cNvGrpSpPr/>
        <p:nvPr/>
      </p:nvGrpSpPr>
      <p:grpSpPr>
        <a:xfrm>
          <a:off x="0" y="0"/>
          <a:ext cx="0" cy="0"/>
          <a:chOff x="0" y="0"/>
          <a:chExt cx="0" cy="0"/>
        </a:xfrm>
      </p:grpSpPr>
      <p:sp>
        <p:nvSpPr>
          <p:cNvPr id="1815" name="Shape 181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816" name="Shape 181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0" name="Shape 1840"/>
        <p:cNvGrpSpPr/>
        <p:nvPr/>
      </p:nvGrpSpPr>
      <p:grpSpPr>
        <a:xfrm>
          <a:off x="0" y="0"/>
          <a:ext cx="0" cy="0"/>
          <a:chOff x="0" y="0"/>
          <a:chExt cx="0" cy="0"/>
        </a:xfrm>
      </p:grpSpPr>
      <p:sp>
        <p:nvSpPr>
          <p:cNvPr id="1841" name="Shape 1841"/>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842" name="Shape 1842"/>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154" name="Shape 15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55" name="Shape 155"/>
          <p:cNvSpPr txBox="1"/>
          <p:nvPr>
            <p:ph idx="12" type="sldNum"/>
          </p:nvPr>
        </p:nvSpPr>
        <p:spPr>
          <a:xfrm>
            <a:off x="3884612" y="8685210"/>
            <a:ext cx="2971799" cy="458699"/>
          </a:xfrm>
          <a:prstGeom prst="rect">
            <a:avLst/>
          </a:prstGeom>
          <a:noFill/>
          <a:ln>
            <a:noFill/>
          </a:ln>
        </p:spPr>
        <p:txBody>
          <a:bodyPr anchorCtr="0" anchor="b"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4" name="Shape 1874"/>
        <p:cNvGrpSpPr/>
        <p:nvPr/>
      </p:nvGrpSpPr>
      <p:grpSpPr>
        <a:xfrm>
          <a:off x="0" y="0"/>
          <a:ext cx="0" cy="0"/>
          <a:chOff x="0" y="0"/>
          <a:chExt cx="0" cy="0"/>
        </a:xfrm>
      </p:grpSpPr>
      <p:sp>
        <p:nvSpPr>
          <p:cNvPr id="1875" name="Shape 187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876" name="Shape 187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3" name="Shape 1903"/>
        <p:cNvGrpSpPr/>
        <p:nvPr/>
      </p:nvGrpSpPr>
      <p:grpSpPr>
        <a:xfrm>
          <a:off x="0" y="0"/>
          <a:ext cx="0" cy="0"/>
          <a:chOff x="0" y="0"/>
          <a:chExt cx="0" cy="0"/>
        </a:xfrm>
      </p:grpSpPr>
      <p:sp>
        <p:nvSpPr>
          <p:cNvPr id="1904" name="Shape 190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905" name="Shape 190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1" name="Shape 1931"/>
        <p:cNvGrpSpPr/>
        <p:nvPr/>
      </p:nvGrpSpPr>
      <p:grpSpPr>
        <a:xfrm>
          <a:off x="0" y="0"/>
          <a:ext cx="0" cy="0"/>
          <a:chOff x="0" y="0"/>
          <a:chExt cx="0" cy="0"/>
        </a:xfrm>
      </p:grpSpPr>
      <p:sp>
        <p:nvSpPr>
          <p:cNvPr id="1932" name="Shape 193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933" name="Shape 193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3" name="Shape 1963"/>
        <p:cNvGrpSpPr/>
        <p:nvPr/>
      </p:nvGrpSpPr>
      <p:grpSpPr>
        <a:xfrm>
          <a:off x="0" y="0"/>
          <a:ext cx="0" cy="0"/>
          <a:chOff x="0" y="0"/>
          <a:chExt cx="0" cy="0"/>
        </a:xfrm>
      </p:grpSpPr>
      <p:sp>
        <p:nvSpPr>
          <p:cNvPr id="1964" name="Shape 1964"/>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965" name="Shape 1965"/>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6" name="Shape 1996"/>
        <p:cNvGrpSpPr/>
        <p:nvPr/>
      </p:nvGrpSpPr>
      <p:grpSpPr>
        <a:xfrm>
          <a:off x="0" y="0"/>
          <a:ext cx="0" cy="0"/>
          <a:chOff x="0" y="0"/>
          <a:chExt cx="0" cy="0"/>
        </a:xfrm>
      </p:grpSpPr>
      <p:sp>
        <p:nvSpPr>
          <p:cNvPr id="1997" name="Shape 1997"/>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1998" name="Shape 1998"/>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7" name="Shape 2017"/>
        <p:cNvGrpSpPr/>
        <p:nvPr/>
      </p:nvGrpSpPr>
      <p:grpSpPr>
        <a:xfrm>
          <a:off x="0" y="0"/>
          <a:ext cx="0" cy="0"/>
          <a:chOff x="0" y="0"/>
          <a:chExt cx="0" cy="0"/>
        </a:xfrm>
      </p:grpSpPr>
      <p:sp>
        <p:nvSpPr>
          <p:cNvPr id="2018" name="Shape 2018"/>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019" name="Shape 2019"/>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4" name="Shape 2044"/>
        <p:cNvGrpSpPr/>
        <p:nvPr/>
      </p:nvGrpSpPr>
      <p:grpSpPr>
        <a:xfrm>
          <a:off x="0" y="0"/>
          <a:ext cx="0" cy="0"/>
          <a:chOff x="0" y="0"/>
          <a:chExt cx="0" cy="0"/>
        </a:xfrm>
      </p:grpSpPr>
      <p:sp>
        <p:nvSpPr>
          <p:cNvPr id="2045" name="Shape 204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046" name="Shape 204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1" name="Shape 2071"/>
        <p:cNvGrpSpPr/>
        <p:nvPr/>
      </p:nvGrpSpPr>
      <p:grpSpPr>
        <a:xfrm>
          <a:off x="0" y="0"/>
          <a:ext cx="0" cy="0"/>
          <a:chOff x="0" y="0"/>
          <a:chExt cx="0" cy="0"/>
        </a:xfrm>
      </p:grpSpPr>
      <p:sp>
        <p:nvSpPr>
          <p:cNvPr id="2072" name="Shape 2072"/>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073" name="Shape 2073"/>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9" name="Shape 2099"/>
        <p:cNvGrpSpPr/>
        <p:nvPr/>
      </p:nvGrpSpPr>
      <p:grpSpPr>
        <a:xfrm>
          <a:off x="0" y="0"/>
          <a:ext cx="0" cy="0"/>
          <a:chOff x="0" y="0"/>
          <a:chExt cx="0" cy="0"/>
        </a:xfrm>
      </p:grpSpPr>
      <p:sp>
        <p:nvSpPr>
          <p:cNvPr id="2100" name="Shape 2100"/>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01" name="Shape 2101"/>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4" name="Shape 2124"/>
        <p:cNvGrpSpPr/>
        <p:nvPr/>
      </p:nvGrpSpPr>
      <p:grpSpPr>
        <a:xfrm>
          <a:off x="0" y="0"/>
          <a:ext cx="0" cy="0"/>
          <a:chOff x="0" y="0"/>
          <a:chExt cx="0" cy="0"/>
        </a:xfrm>
      </p:grpSpPr>
      <p:sp>
        <p:nvSpPr>
          <p:cNvPr id="2125" name="Shape 2125"/>
          <p:cNvSpPr txBox="1"/>
          <p:nvPr>
            <p:ph idx="1" type="body"/>
          </p:nvPr>
        </p:nvSpPr>
        <p:spPr>
          <a:xfrm>
            <a:off x="685800" y="4400550"/>
            <a:ext cx="5486399" cy="3600599"/>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Arial"/>
              <a:ea typeface="Arial"/>
              <a:cs typeface="Arial"/>
              <a:sym typeface="Arial"/>
            </a:endParaRPr>
          </a:p>
        </p:txBody>
      </p:sp>
      <p:sp>
        <p:nvSpPr>
          <p:cNvPr id="2126" name="Shape 2126"/>
          <p:cNvSpPr/>
          <p:nvPr>
            <p:ph idx="2" type="sldImg"/>
          </p:nvPr>
        </p:nvSpPr>
        <p:spPr>
          <a:xfrm>
            <a:off x="2360610" y="1143000"/>
            <a:ext cx="21369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1_제목 슬라이드">
    <p:spTree>
      <p:nvGrpSpPr>
        <p:cNvPr id="11" name="Shape 11"/>
        <p:cNvGrpSpPr/>
        <p:nvPr/>
      </p:nvGrpSpPr>
      <p:grpSpPr>
        <a:xfrm>
          <a:off x="0" y="0"/>
          <a:ext cx="0" cy="0"/>
          <a:chOff x="0" y="0"/>
          <a:chExt cx="0" cy="0"/>
        </a:xfrm>
      </p:grpSpPr>
      <p:sp>
        <p:nvSpPr>
          <p:cNvPr id="12" name="Shape 12"/>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8_제목 슬라이드">
    <p:spTree>
      <p:nvGrpSpPr>
        <p:cNvPr id="15" name="Shape 15"/>
        <p:cNvGrpSpPr/>
        <p:nvPr/>
      </p:nvGrpSpPr>
      <p:grpSpPr>
        <a:xfrm>
          <a:off x="0" y="0"/>
          <a:ext cx="0" cy="0"/>
          <a:chOff x="0" y="0"/>
          <a:chExt cx="0" cy="0"/>
        </a:xfrm>
      </p:grpSpPr>
      <p:sp>
        <p:nvSpPr>
          <p:cNvPr id="16" name="Shape 16"/>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0_제목 슬라이드">
    <p:spTree>
      <p:nvGrpSpPr>
        <p:cNvPr id="19" name="Shape 19"/>
        <p:cNvGrpSpPr/>
        <p:nvPr/>
      </p:nvGrpSpPr>
      <p:grpSpPr>
        <a:xfrm>
          <a:off x="0" y="0"/>
          <a:ext cx="0" cy="0"/>
          <a:chOff x="0" y="0"/>
          <a:chExt cx="0" cy="0"/>
        </a:xfrm>
      </p:grpSpPr>
      <p:sp>
        <p:nvSpPr>
          <p:cNvPr id="20" name="Shape 20"/>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969E"/>
        </a:solidFill>
      </p:bgPr>
    </p:bg>
    <p:spTree>
      <p:nvGrpSpPr>
        <p:cNvPr id="9" name="Shape 9"/>
        <p:cNvGrpSpPr/>
        <p:nvPr/>
      </p:nvGrpSpPr>
      <p:grpSpPr>
        <a:xfrm>
          <a:off x="0" y="0"/>
          <a:ext cx="0" cy="0"/>
          <a:chOff x="0" y="0"/>
          <a:chExt cx="0" cy="0"/>
        </a:xfrm>
      </p:grpSpPr>
      <p:sp>
        <p:nvSpPr>
          <p:cNvPr id="10" name="Shape 10"/>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3" name="Shape 13"/>
        <p:cNvGrpSpPr/>
        <p:nvPr/>
      </p:nvGrpSpPr>
      <p:grpSpPr>
        <a:xfrm>
          <a:off x="0" y="0"/>
          <a:ext cx="0" cy="0"/>
          <a:chOff x="0" y="0"/>
          <a:chExt cx="0" cy="0"/>
        </a:xfrm>
      </p:grpSpPr>
      <p:sp>
        <p:nvSpPr>
          <p:cNvPr id="14" name="Shape 14"/>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7" name="Shape 17"/>
        <p:cNvGrpSpPr/>
        <p:nvPr/>
      </p:nvGrpSpPr>
      <p:grpSpPr>
        <a:xfrm>
          <a:off x="0" y="0"/>
          <a:ext cx="0" cy="0"/>
          <a:chOff x="0" y="0"/>
          <a:chExt cx="0" cy="0"/>
        </a:xfrm>
      </p:grpSpPr>
      <p:sp>
        <p:nvSpPr>
          <p:cNvPr id="18" name="Shape 18"/>
          <p:cNvSpPr txBox="1"/>
          <p:nvPr>
            <p:ph idx="12" type="sldNum"/>
          </p:nvPr>
        </p:nvSpPr>
        <p:spPr>
          <a:xfrm>
            <a:off x="6417587" y="9147860"/>
            <a:ext cx="411599" cy="758399"/>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3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5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png"/><Relationship Id="rId4" Type="http://schemas.openxmlformats.org/officeDocument/2006/relationships/image" Target="../media/image02.png"/><Relationship Id="rId5"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0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49.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image" Target="../media/image267.png"/><Relationship Id="rId7" Type="http://schemas.openxmlformats.org/officeDocument/2006/relationships/image" Target="../media/image260.png"/><Relationship Id="rId8" Type="http://schemas.openxmlformats.org/officeDocument/2006/relationships/image" Target="../media/image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49.png"/><Relationship Id="rId4" Type="http://schemas.openxmlformats.org/officeDocument/2006/relationships/image" Target="../media/image261.png"/><Relationship Id="rId9" Type="http://schemas.openxmlformats.org/officeDocument/2006/relationships/image" Target="../media/image06.png"/><Relationship Id="rId5" Type="http://schemas.openxmlformats.org/officeDocument/2006/relationships/image" Target="../media/image264.png"/><Relationship Id="rId6" Type="http://schemas.openxmlformats.org/officeDocument/2006/relationships/image" Target="../media/image263.png"/><Relationship Id="rId7" Type="http://schemas.openxmlformats.org/officeDocument/2006/relationships/image" Target="../media/image265.png"/><Relationship Id="rId8" Type="http://schemas.openxmlformats.org/officeDocument/2006/relationships/image" Target="../media/image2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49.png"/><Relationship Id="rId4" Type="http://schemas.openxmlformats.org/officeDocument/2006/relationships/image" Target="../media/image266.png"/><Relationship Id="rId5" Type="http://schemas.openxmlformats.org/officeDocument/2006/relationships/image" Target="../media/image269.png"/><Relationship Id="rId6" Type="http://schemas.openxmlformats.org/officeDocument/2006/relationships/image" Target="../media/image268.png"/><Relationship Id="rId7" Type="http://schemas.openxmlformats.org/officeDocument/2006/relationships/image" Target="../media/image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72.png"/><Relationship Id="rId4" Type="http://schemas.openxmlformats.org/officeDocument/2006/relationships/image" Target="../media/image274.png"/><Relationship Id="rId5" Type="http://schemas.openxmlformats.org/officeDocument/2006/relationships/image" Target="../media/image249.png"/><Relationship Id="rId6" Type="http://schemas.openxmlformats.org/officeDocument/2006/relationships/image" Target="../media/image0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49.png"/><Relationship Id="rId4" Type="http://schemas.openxmlformats.org/officeDocument/2006/relationships/image" Target="../media/image278.png"/><Relationship Id="rId5" Type="http://schemas.openxmlformats.org/officeDocument/2006/relationships/image" Target="../media/image0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7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70.png"/><Relationship Id="rId4" Type="http://schemas.openxmlformats.org/officeDocument/2006/relationships/image" Target="../media/image0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71.png"/><Relationship Id="rId4" Type="http://schemas.openxmlformats.org/officeDocument/2006/relationships/image" Target="../media/image276.png"/><Relationship Id="rId5" Type="http://schemas.openxmlformats.org/officeDocument/2006/relationships/image" Target="../media/image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80.png"/><Relationship Id="rId4" Type="http://schemas.openxmlformats.org/officeDocument/2006/relationships/image" Target="../media/image283.png"/><Relationship Id="rId5" Type="http://schemas.openxmlformats.org/officeDocument/2006/relationships/image" Target="../media/image0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281.png"/><Relationship Id="rId4" Type="http://schemas.openxmlformats.org/officeDocument/2006/relationships/image" Target="../media/image287.png"/><Relationship Id="rId5"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0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77.png"/><Relationship Id="rId4" Type="http://schemas.openxmlformats.org/officeDocument/2006/relationships/image" Target="../media/image275.png"/><Relationship Id="rId5" Type="http://schemas.openxmlformats.org/officeDocument/2006/relationships/image" Target="../media/image0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79.png"/><Relationship Id="rId4" Type="http://schemas.openxmlformats.org/officeDocument/2006/relationships/image" Target="../media/image0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88.png"/><Relationship Id="rId4" Type="http://schemas.openxmlformats.org/officeDocument/2006/relationships/image" Target="../media/image286.png"/><Relationship Id="rId5" Type="http://schemas.openxmlformats.org/officeDocument/2006/relationships/image" Target="../media/image0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82.png"/><Relationship Id="rId4" Type="http://schemas.openxmlformats.org/officeDocument/2006/relationships/image" Target="../media/image285.png"/><Relationship Id="rId5" Type="http://schemas.openxmlformats.org/officeDocument/2006/relationships/image" Target="../media/image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89.png"/><Relationship Id="rId4" Type="http://schemas.openxmlformats.org/officeDocument/2006/relationships/image" Target="../media/image284.png"/><Relationship Id="rId5" Type="http://schemas.openxmlformats.org/officeDocument/2006/relationships/image" Target="../media/image0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06.png"/><Relationship Id="rId4" Type="http://schemas.openxmlformats.org/officeDocument/2006/relationships/image" Target="../media/image2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4.png"/><Relationship Id="rId7"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5.png"/><Relationship Id="rId11" Type="http://schemas.openxmlformats.org/officeDocument/2006/relationships/image" Target="../media/image06.png"/><Relationship Id="rId10" Type="http://schemas.openxmlformats.org/officeDocument/2006/relationships/image" Target="../media/image49.png"/><Relationship Id="rId12" Type="http://schemas.openxmlformats.org/officeDocument/2006/relationships/image" Target="../media/image50.png"/><Relationship Id="rId9"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59.png"/><Relationship Id="rId10" Type="http://schemas.openxmlformats.org/officeDocument/2006/relationships/image" Target="../media/image06.png"/><Relationship Id="rId9"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63.png"/><Relationship Id="rId8"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65.jpg"/><Relationship Id="rId9" Type="http://schemas.openxmlformats.org/officeDocument/2006/relationships/image" Target="../media/image71.png"/><Relationship Id="rId5" Type="http://schemas.openxmlformats.org/officeDocument/2006/relationships/image" Target="../media/image64.jpg"/><Relationship Id="rId6" Type="http://schemas.openxmlformats.org/officeDocument/2006/relationships/image" Target="../media/image06.png"/><Relationship Id="rId7" Type="http://schemas.openxmlformats.org/officeDocument/2006/relationships/image" Target="../media/image68.png"/><Relationship Id="rId8"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2.png"/><Relationship Id="rId4" Type="http://schemas.openxmlformats.org/officeDocument/2006/relationships/image" Target="../media/image0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8.png"/><Relationship Id="rId4" Type="http://schemas.openxmlformats.org/officeDocument/2006/relationships/image" Target="../media/image0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5.png"/><Relationship Id="rId4" Type="http://schemas.openxmlformats.org/officeDocument/2006/relationships/image" Target="../media/image0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4.png"/><Relationship Id="rId4" Type="http://schemas.openxmlformats.org/officeDocument/2006/relationships/image" Target="../media/image0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0.png"/><Relationship Id="rId4" Type="http://schemas.openxmlformats.org/officeDocument/2006/relationships/image" Target="../media/image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4.png"/><Relationship Id="rId4" Type="http://schemas.openxmlformats.org/officeDocument/2006/relationships/image" Target="../media/image06.png"/><Relationship Id="rId5"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6.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5.png"/><Relationship Id="rId4" Type="http://schemas.openxmlformats.org/officeDocument/2006/relationships/image" Target="../media/image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3.png"/><Relationship Id="rId4" Type="http://schemas.openxmlformats.org/officeDocument/2006/relationships/image" Target="../media/image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0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1.png"/><Relationship Id="rId4" Type="http://schemas.openxmlformats.org/officeDocument/2006/relationships/image" Target="../media/image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6.png"/><Relationship Id="rId4" Type="http://schemas.openxmlformats.org/officeDocument/2006/relationships/image" Target="../media/image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2.png"/><Relationship Id="rId4" Type="http://schemas.openxmlformats.org/officeDocument/2006/relationships/image" Target="../media/image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7.png"/><Relationship Id="rId4"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9.png"/><Relationship Id="rId4" Type="http://schemas.openxmlformats.org/officeDocument/2006/relationships/image" Target="../media/image03.png"/><Relationship Id="rId5"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8.png"/><Relationship Id="rId4" Type="http://schemas.openxmlformats.org/officeDocument/2006/relationships/image" Target="../media/image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4.png"/><Relationship Id="rId4" Type="http://schemas.openxmlformats.org/officeDocument/2006/relationships/image" Target="../media/image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5.png"/><Relationship Id="rId4" Type="http://schemas.openxmlformats.org/officeDocument/2006/relationships/image" Target="../media/image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3.png"/><Relationship Id="rId4" Type="http://schemas.openxmlformats.org/officeDocument/2006/relationships/image" Target="../media/image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1.png"/><Relationship Id="rId4" Type="http://schemas.openxmlformats.org/officeDocument/2006/relationships/image" Target="../media/image0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8.png"/><Relationship Id="rId4" Type="http://schemas.openxmlformats.org/officeDocument/2006/relationships/image" Target="../media/image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6.png"/><Relationship Id="rId4" Type="http://schemas.openxmlformats.org/officeDocument/2006/relationships/image" Target="../media/image0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9.png"/><Relationship Id="rId4" Type="http://schemas.openxmlformats.org/officeDocument/2006/relationships/image" Target="../media/image97.png"/><Relationship Id="rId5" Type="http://schemas.openxmlformats.org/officeDocument/2006/relationships/image" Target="../media/image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0.png"/><Relationship Id="rId4" Type="http://schemas.openxmlformats.org/officeDocument/2006/relationships/image" Target="../media/image104.png"/><Relationship Id="rId5"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1.png"/><Relationship Id="rId4" Type="http://schemas.openxmlformats.org/officeDocument/2006/relationships/image" Target="../media/image103.png"/><Relationship Id="rId9" Type="http://schemas.openxmlformats.org/officeDocument/2006/relationships/image" Target="../media/image06.png"/><Relationship Id="rId5" Type="http://schemas.openxmlformats.org/officeDocument/2006/relationships/image" Target="../media/image106.png"/><Relationship Id="rId6" Type="http://schemas.openxmlformats.org/officeDocument/2006/relationships/image" Target="../media/image102.png"/><Relationship Id="rId7" Type="http://schemas.openxmlformats.org/officeDocument/2006/relationships/image" Target="../media/image107.png"/><Relationship Id="rId8"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3.png"/><Relationship Id="rId4" Type="http://schemas.openxmlformats.org/officeDocument/2006/relationships/image" Target="../media/image105.png"/><Relationship Id="rId5" Type="http://schemas.openxmlformats.org/officeDocument/2006/relationships/image" Target="../media/image109.png"/><Relationship Id="rId6" Type="http://schemas.openxmlformats.org/officeDocument/2006/relationships/image" Target="../media/image108.png"/><Relationship Id="rId7" Type="http://schemas.openxmlformats.org/officeDocument/2006/relationships/image" Target="../media/image112.png"/><Relationship Id="rId8" Type="http://schemas.openxmlformats.org/officeDocument/2006/relationships/image" Target="../media/image0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0.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2.png"/><Relationship Id="rId7" Type="http://schemas.openxmlformats.org/officeDocument/2006/relationships/image" Target="../media/image0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24.png"/><Relationship Id="rId4" Type="http://schemas.openxmlformats.org/officeDocument/2006/relationships/image" Target="../media/image123.png"/><Relationship Id="rId5" Type="http://schemas.openxmlformats.org/officeDocument/2006/relationships/image" Target="../media/image0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24.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25.png"/><Relationship Id="rId4" Type="http://schemas.openxmlformats.org/officeDocument/2006/relationships/image" Target="../media/image127.png"/><Relationship Id="rId5" Type="http://schemas.openxmlformats.org/officeDocument/2006/relationships/image" Target="../media/image0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4.png"/><Relationship Id="rId4" Type="http://schemas.openxmlformats.org/officeDocument/2006/relationships/image" Target="../media/image125.png"/><Relationship Id="rId5" Type="http://schemas.openxmlformats.org/officeDocument/2006/relationships/image" Target="../media/image128.png"/><Relationship Id="rId6"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8.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0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7.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8.png"/><Relationship Id="rId6" Type="http://schemas.openxmlformats.org/officeDocument/2006/relationships/image" Target="../media/image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3.png"/><Relationship Id="rId6" Type="http://schemas.openxmlformats.org/officeDocument/2006/relationships/image" Target="../media/image141.png"/><Relationship Id="rId7" Type="http://schemas.openxmlformats.org/officeDocument/2006/relationships/image" Target="../media/image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47.png"/><Relationship Id="rId4" Type="http://schemas.openxmlformats.org/officeDocument/2006/relationships/image" Target="../media/image145.png"/><Relationship Id="rId5" Type="http://schemas.openxmlformats.org/officeDocument/2006/relationships/image" Target="../media/image142.png"/><Relationship Id="rId6" Type="http://schemas.openxmlformats.org/officeDocument/2006/relationships/image" Target="../media/image146.png"/><Relationship Id="rId7" Type="http://schemas.openxmlformats.org/officeDocument/2006/relationships/image" Target="../media/image144.png"/><Relationship Id="rId8" Type="http://schemas.openxmlformats.org/officeDocument/2006/relationships/image" Target="../media/image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8.png"/><Relationship Id="rId4" Type="http://schemas.openxmlformats.org/officeDocument/2006/relationships/image" Target="../media/image151.png"/><Relationship Id="rId9" Type="http://schemas.openxmlformats.org/officeDocument/2006/relationships/image" Target="../media/image06.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2.png"/><Relationship Id="rId8" Type="http://schemas.openxmlformats.org/officeDocument/2006/relationships/image" Target="../media/image1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55.png"/><Relationship Id="rId4" Type="http://schemas.openxmlformats.org/officeDocument/2006/relationships/image" Target="../media/image154.png"/><Relationship Id="rId5" Type="http://schemas.openxmlformats.org/officeDocument/2006/relationships/image" Target="../media/image112.png"/><Relationship Id="rId6" Type="http://schemas.openxmlformats.org/officeDocument/2006/relationships/image" Target="../media/image153.png"/><Relationship Id="rId7" Type="http://schemas.openxmlformats.org/officeDocument/2006/relationships/image" Target="../media/image156.png"/><Relationship Id="rId8" Type="http://schemas.openxmlformats.org/officeDocument/2006/relationships/image" Target="../media/image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59.png"/><Relationship Id="rId4" Type="http://schemas.openxmlformats.org/officeDocument/2006/relationships/image" Target="../media/image172.png"/><Relationship Id="rId5" Type="http://schemas.openxmlformats.org/officeDocument/2006/relationships/image" Target="../media/image157.png"/><Relationship Id="rId6" Type="http://schemas.openxmlformats.org/officeDocument/2006/relationships/image" Target="../media/image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58.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62.png"/><Relationship Id="rId4" Type="http://schemas.openxmlformats.org/officeDocument/2006/relationships/image" Target="../media/image164.png"/><Relationship Id="rId5" Type="http://schemas.openxmlformats.org/officeDocument/2006/relationships/image" Target="../media/image166.png"/><Relationship Id="rId6" Type="http://schemas.openxmlformats.org/officeDocument/2006/relationships/image" Target="../media/image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0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8.png"/><Relationship Id="rId4" Type="http://schemas.openxmlformats.org/officeDocument/2006/relationships/image" Target="../media/image163.png"/><Relationship Id="rId5" Type="http://schemas.openxmlformats.org/officeDocument/2006/relationships/image" Target="../media/image165.png"/><Relationship Id="rId6" Type="http://schemas.openxmlformats.org/officeDocument/2006/relationships/image" Target="../media/image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67.png"/><Relationship Id="rId4" Type="http://schemas.openxmlformats.org/officeDocument/2006/relationships/image" Target="../media/image170.png"/><Relationship Id="rId5" Type="http://schemas.openxmlformats.org/officeDocument/2006/relationships/image" Target="../media/image176.png"/><Relationship Id="rId6" Type="http://schemas.openxmlformats.org/officeDocument/2006/relationships/image" Target="../media/image169.png"/><Relationship Id="rId7" Type="http://schemas.openxmlformats.org/officeDocument/2006/relationships/image" Target="../media/image0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67.png"/><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9.png"/><Relationship Id="rId8" Type="http://schemas.openxmlformats.org/officeDocument/2006/relationships/image" Target="../media/image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75.png"/><Relationship Id="rId4" Type="http://schemas.openxmlformats.org/officeDocument/2006/relationships/image" Target="../media/image177.png"/><Relationship Id="rId5" Type="http://schemas.openxmlformats.org/officeDocument/2006/relationships/image" Target="../media/image182.png"/><Relationship Id="rId6" Type="http://schemas.openxmlformats.org/officeDocument/2006/relationships/image" Target="../media/image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78.png"/><Relationship Id="rId4" Type="http://schemas.openxmlformats.org/officeDocument/2006/relationships/image" Target="../media/image181.png"/><Relationship Id="rId5" Type="http://schemas.openxmlformats.org/officeDocument/2006/relationships/image" Target="../media/image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88.png"/><Relationship Id="rId4" Type="http://schemas.openxmlformats.org/officeDocument/2006/relationships/image" Target="../media/image186.png"/><Relationship Id="rId5" Type="http://schemas.openxmlformats.org/officeDocument/2006/relationships/image" Target="../media/image0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85.png"/><Relationship Id="rId4" Type="http://schemas.openxmlformats.org/officeDocument/2006/relationships/image" Target="../media/image0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87.png"/><Relationship Id="rId4" Type="http://schemas.openxmlformats.org/officeDocument/2006/relationships/image" Target="../media/image190.png"/><Relationship Id="rId5" Type="http://schemas.openxmlformats.org/officeDocument/2006/relationships/image" Target="../media/image189.png"/><Relationship Id="rId6"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0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92.png"/><Relationship Id="rId4" Type="http://schemas.openxmlformats.org/officeDocument/2006/relationships/image" Target="../media/image195.png"/><Relationship Id="rId5" Type="http://schemas.openxmlformats.org/officeDocument/2006/relationships/image" Target="../media/image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93.png"/><Relationship Id="rId4" Type="http://schemas.openxmlformats.org/officeDocument/2006/relationships/image" Target="../media/image191.png"/><Relationship Id="rId5" Type="http://schemas.openxmlformats.org/officeDocument/2006/relationships/image" Target="../media/image06.png"/><Relationship Id="rId6" Type="http://schemas.openxmlformats.org/officeDocument/2006/relationships/image" Target="../media/image2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98.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0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0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20.png"/><Relationship Id="rId4" Type="http://schemas.openxmlformats.org/officeDocument/2006/relationships/image" Target="../media/image204.png"/><Relationship Id="rId10" Type="http://schemas.openxmlformats.org/officeDocument/2006/relationships/image" Target="../media/image06.png"/><Relationship Id="rId9" Type="http://schemas.openxmlformats.org/officeDocument/2006/relationships/image" Target="../media/image188.png"/><Relationship Id="rId5" Type="http://schemas.openxmlformats.org/officeDocument/2006/relationships/image" Target="../media/image202.png"/><Relationship Id="rId6" Type="http://schemas.openxmlformats.org/officeDocument/2006/relationships/image" Target="../media/image210.png"/><Relationship Id="rId7" Type="http://schemas.openxmlformats.org/officeDocument/2006/relationships/image" Target="../media/image205.png"/><Relationship Id="rId8" Type="http://schemas.openxmlformats.org/officeDocument/2006/relationships/image" Target="../media/image1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1.png"/><Relationship Id="rId6" Type="http://schemas.openxmlformats.org/officeDocument/2006/relationships/image" Target="../media/image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09.png"/><Relationship Id="rId4" Type="http://schemas.openxmlformats.org/officeDocument/2006/relationships/image" Target="../media/image207.png"/><Relationship Id="rId5" Type="http://schemas.openxmlformats.org/officeDocument/2006/relationships/image" Target="../media/image211.png"/><Relationship Id="rId6" Type="http://schemas.openxmlformats.org/officeDocument/2006/relationships/image" Target="../media/image208.png"/><Relationship Id="rId7" Type="http://schemas.openxmlformats.org/officeDocument/2006/relationships/image" Target="../media/image0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07.png"/><Relationship Id="rId4" Type="http://schemas.openxmlformats.org/officeDocument/2006/relationships/image" Target="../media/image214.png"/><Relationship Id="rId5" Type="http://schemas.openxmlformats.org/officeDocument/2006/relationships/image" Target="../media/image213.png"/><Relationship Id="rId6" Type="http://schemas.openxmlformats.org/officeDocument/2006/relationships/image" Target="../media/image218.png"/><Relationship Id="rId7" Type="http://schemas.openxmlformats.org/officeDocument/2006/relationships/image" Target="../media/image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12.png"/><Relationship Id="rId4" Type="http://schemas.openxmlformats.org/officeDocument/2006/relationships/image" Target="../media/image215.png"/><Relationship Id="rId5" Type="http://schemas.openxmlformats.org/officeDocument/2006/relationships/image" Target="../media/image207.png"/><Relationship Id="rId6" Type="http://schemas.openxmlformats.org/officeDocument/2006/relationships/image" Target="../media/image217.png"/><Relationship Id="rId7"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0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07.png"/><Relationship Id="rId4" Type="http://schemas.openxmlformats.org/officeDocument/2006/relationships/image" Target="../media/image225.png"/><Relationship Id="rId10" Type="http://schemas.openxmlformats.org/officeDocument/2006/relationships/image" Target="../media/image06.png"/><Relationship Id="rId9" Type="http://schemas.openxmlformats.org/officeDocument/2006/relationships/image" Target="../media/image226.png"/><Relationship Id="rId5" Type="http://schemas.openxmlformats.org/officeDocument/2006/relationships/image" Target="../media/image216.png"/><Relationship Id="rId6" Type="http://schemas.openxmlformats.org/officeDocument/2006/relationships/image" Target="../media/image219.png"/><Relationship Id="rId7" Type="http://schemas.openxmlformats.org/officeDocument/2006/relationships/image" Target="../media/image112.png"/><Relationship Id="rId8" Type="http://schemas.openxmlformats.org/officeDocument/2006/relationships/image" Target="../media/image2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24.png"/><Relationship Id="rId4" Type="http://schemas.openxmlformats.org/officeDocument/2006/relationships/image" Target="../media/image112.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07.png"/><Relationship Id="rId8" Type="http://schemas.openxmlformats.org/officeDocument/2006/relationships/image" Target="../media/image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07.png"/><Relationship Id="rId4" Type="http://schemas.openxmlformats.org/officeDocument/2006/relationships/image" Target="../media/image227.png"/><Relationship Id="rId9" Type="http://schemas.openxmlformats.org/officeDocument/2006/relationships/image" Target="../media/image06.png"/><Relationship Id="rId5" Type="http://schemas.openxmlformats.org/officeDocument/2006/relationships/image" Target="../media/image236.png"/><Relationship Id="rId6" Type="http://schemas.openxmlformats.org/officeDocument/2006/relationships/image" Target="../media/image228.png"/><Relationship Id="rId7" Type="http://schemas.openxmlformats.org/officeDocument/2006/relationships/image" Target="../media/image230.png"/><Relationship Id="rId8"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29.png"/><Relationship Id="rId4" Type="http://schemas.openxmlformats.org/officeDocument/2006/relationships/image" Target="../media/image231.png"/><Relationship Id="rId9" Type="http://schemas.openxmlformats.org/officeDocument/2006/relationships/image" Target="../media/image06.png"/><Relationship Id="rId5" Type="http://schemas.openxmlformats.org/officeDocument/2006/relationships/image" Target="../media/image237.png"/><Relationship Id="rId6" Type="http://schemas.openxmlformats.org/officeDocument/2006/relationships/image" Target="../media/image233.png"/><Relationship Id="rId7" Type="http://schemas.openxmlformats.org/officeDocument/2006/relationships/image" Target="../media/image112.png"/><Relationship Id="rId8" Type="http://schemas.openxmlformats.org/officeDocument/2006/relationships/image" Target="../media/image2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07.png"/><Relationship Id="rId4" Type="http://schemas.openxmlformats.org/officeDocument/2006/relationships/image" Target="../media/image234.png"/><Relationship Id="rId5" Type="http://schemas.openxmlformats.org/officeDocument/2006/relationships/image" Target="../media/image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39.png"/><Relationship Id="rId4" Type="http://schemas.openxmlformats.org/officeDocument/2006/relationships/image" Target="../media/image235.png"/><Relationship Id="rId5" Type="http://schemas.openxmlformats.org/officeDocument/2006/relationships/image" Target="../media/image238.png"/><Relationship Id="rId6" Type="http://schemas.openxmlformats.org/officeDocument/2006/relationships/image" Target="../media/image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42.png"/><Relationship Id="rId4" Type="http://schemas.openxmlformats.org/officeDocument/2006/relationships/image" Target="../media/image240.png"/><Relationship Id="rId5" Type="http://schemas.openxmlformats.org/officeDocument/2006/relationships/image" Target="../media/image246.png"/><Relationship Id="rId6" Type="http://schemas.openxmlformats.org/officeDocument/2006/relationships/image" Target="../media/image248.png"/><Relationship Id="rId7" Type="http://schemas.openxmlformats.org/officeDocument/2006/relationships/image" Target="../media/image247.png"/><Relationship Id="rId8" Type="http://schemas.openxmlformats.org/officeDocument/2006/relationships/image" Target="../media/image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43.png"/><Relationship Id="rId4" Type="http://schemas.openxmlformats.org/officeDocument/2006/relationships/image" Target="../media/image245.png"/><Relationship Id="rId5" Type="http://schemas.openxmlformats.org/officeDocument/2006/relationships/image" Target="../media/image244.png"/><Relationship Id="rId6" Type="http://schemas.openxmlformats.org/officeDocument/2006/relationships/image" Target="../media/image241.png"/><Relationship Id="rId7" Type="http://schemas.openxmlformats.org/officeDocument/2006/relationships/image" Target="../media/image242.png"/><Relationship Id="rId8" Type="http://schemas.openxmlformats.org/officeDocument/2006/relationships/image" Target="../media/image0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50.png"/><Relationship Id="rId4" Type="http://schemas.openxmlformats.org/officeDocument/2006/relationships/image" Target="../media/image254.png"/><Relationship Id="rId5" Type="http://schemas.openxmlformats.org/officeDocument/2006/relationships/image" Target="../media/image247.png"/><Relationship Id="rId6" Type="http://schemas.openxmlformats.org/officeDocument/2006/relationships/image" Target="../media/image255.png"/><Relationship Id="rId7" Type="http://schemas.openxmlformats.org/officeDocument/2006/relationships/image" Target="../media/image0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49.png"/><Relationship Id="rId4" Type="http://schemas.openxmlformats.org/officeDocument/2006/relationships/image" Target="../media/image256.png"/><Relationship Id="rId9" Type="http://schemas.openxmlformats.org/officeDocument/2006/relationships/image" Target="../media/image06.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7.png"/><Relationship Id="rId8"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4969E"/>
        </a:solidFill>
      </p:bgPr>
    </p:bg>
    <p:spTree>
      <p:nvGrpSpPr>
        <p:cNvPr id="24" name="Shape 24"/>
        <p:cNvGrpSpPr/>
        <p:nvPr/>
      </p:nvGrpSpPr>
      <p:grpSpPr>
        <a:xfrm>
          <a:off x="0" y="0"/>
          <a:ext cx="0" cy="0"/>
          <a:chOff x="0" y="0"/>
          <a:chExt cx="0" cy="0"/>
        </a:xfrm>
      </p:grpSpPr>
      <p:pic>
        <p:nvPicPr>
          <p:cNvPr id="25" name="Shape 25"/>
          <p:cNvPicPr preferRelativeResize="0"/>
          <p:nvPr/>
        </p:nvPicPr>
        <p:blipFill rotWithShape="1">
          <a:blip r:embed="rId3">
            <a:alphaModFix/>
          </a:blip>
          <a:srcRect b="0" l="0" r="0" t="0"/>
          <a:stretch/>
        </p:blipFill>
        <p:spPr>
          <a:xfrm>
            <a:off x="819124" y="3873700"/>
            <a:ext cx="5429999" cy="1343211"/>
          </a:xfrm>
          <a:prstGeom prst="rect">
            <a:avLst/>
          </a:prstGeom>
          <a:noFill/>
          <a:ln>
            <a:noFill/>
          </a:ln>
        </p:spPr>
      </p:pic>
      <p:pic>
        <p:nvPicPr>
          <p:cNvPr id="26" name="Shape 26"/>
          <p:cNvPicPr preferRelativeResize="0"/>
          <p:nvPr/>
        </p:nvPicPr>
        <p:blipFill rotWithShape="1">
          <a:blip r:embed="rId4">
            <a:alphaModFix/>
          </a:blip>
          <a:srcRect b="0" l="0" r="0" t="0"/>
          <a:stretch/>
        </p:blipFill>
        <p:spPr>
          <a:xfrm>
            <a:off x="204800" y="4900625"/>
            <a:ext cx="6576999" cy="530605"/>
          </a:xfrm>
          <a:prstGeom prst="rect">
            <a:avLst/>
          </a:prstGeom>
          <a:noFill/>
          <a:ln>
            <a:noFill/>
          </a:ln>
        </p:spPr>
      </p:pic>
      <p:pic>
        <p:nvPicPr>
          <p:cNvPr id="27" name="Shape 27"/>
          <p:cNvPicPr preferRelativeResize="0"/>
          <p:nvPr/>
        </p:nvPicPr>
        <p:blipFill rotWithShape="1">
          <a:blip r:embed="rId5">
            <a:alphaModFix/>
          </a:blip>
          <a:srcRect b="0" l="0" r="0" t="0"/>
          <a:stretch/>
        </p:blipFill>
        <p:spPr>
          <a:xfrm>
            <a:off x="991851" y="9093302"/>
            <a:ext cx="6857999" cy="58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grpSp>
        <p:nvGrpSpPr>
          <p:cNvPr id="176" name="Shape 176"/>
          <p:cNvGrpSpPr/>
          <p:nvPr/>
        </p:nvGrpSpPr>
        <p:grpSpPr>
          <a:xfrm>
            <a:off x="-25726" y="1198949"/>
            <a:ext cx="728380" cy="1324415"/>
            <a:chOff x="0" y="0"/>
            <a:chExt cx="1181037048" cy="2147483642"/>
          </a:xfrm>
        </p:grpSpPr>
        <p:sp>
          <p:nvSpPr>
            <p:cNvPr id="177" name="Shape 177"/>
            <p:cNvSpPr/>
            <p:nvPr/>
          </p:nvSpPr>
          <p:spPr>
            <a:xfrm rot="5400000">
              <a:off x="-5519724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8" name="Shape 178"/>
            <p:cNvSpPr txBox="1"/>
            <p:nvPr/>
          </p:nvSpPr>
          <p:spPr>
            <a:xfrm>
              <a:off x="111211800"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179" name="Shape 179"/>
            <p:cNvCxnSpPr/>
            <p:nvPr/>
          </p:nvCxnSpPr>
          <p:spPr>
            <a:xfrm>
              <a:off x="250450475" y="924203200"/>
              <a:ext cx="554914718" cy="0"/>
            </a:xfrm>
            <a:prstGeom prst="straightConnector1">
              <a:avLst/>
            </a:prstGeom>
            <a:noFill/>
            <a:ln cap="flat" cmpd="sng" w="25400">
              <a:solidFill>
                <a:schemeClr val="lt1"/>
              </a:solidFill>
              <a:prstDash val="solid"/>
              <a:miter/>
              <a:headEnd len="med" w="med" type="none"/>
              <a:tailEnd len="med" w="med" type="none"/>
            </a:ln>
          </p:spPr>
        </p:cxnSp>
        <p:sp>
          <p:nvSpPr>
            <p:cNvPr id="180" name="Shape 180"/>
            <p:cNvSpPr txBox="1"/>
            <p:nvPr/>
          </p:nvSpPr>
          <p:spPr>
            <a:xfrm>
              <a:off x="0" y="10342906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181" name="Shape 181"/>
          <p:cNvCxnSpPr/>
          <p:nvPr/>
        </p:nvCxnSpPr>
        <p:spPr>
          <a:xfrm>
            <a:off x="1196975"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182" name="Shape 182"/>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183" name="Shape 183"/>
          <p:cNvSpPr txBox="1"/>
          <p:nvPr/>
        </p:nvSpPr>
        <p:spPr>
          <a:xfrm>
            <a:off x="1052498" y="1127125"/>
            <a:ext cx="21294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마이페이지</a:t>
            </a:r>
          </a:p>
        </p:txBody>
      </p:sp>
      <p:pic>
        <p:nvPicPr>
          <p:cNvPr id="184" name="Shape 184"/>
          <p:cNvPicPr preferRelativeResize="0"/>
          <p:nvPr/>
        </p:nvPicPr>
        <p:blipFill rotWithShape="1">
          <a:blip r:embed="rId3">
            <a:alphaModFix/>
          </a:blip>
          <a:srcRect b="0" l="0" r="0" t="0"/>
          <a:stretch/>
        </p:blipFill>
        <p:spPr>
          <a:xfrm>
            <a:off x="921075" y="1717699"/>
            <a:ext cx="4992545" cy="3133487"/>
          </a:xfrm>
          <a:prstGeom prst="rect">
            <a:avLst/>
          </a:prstGeom>
          <a:noFill/>
          <a:ln>
            <a:noFill/>
          </a:ln>
        </p:spPr>
      </p:pic>
      <p:pic>
        <p:nvPicPr>
          <p:cNvPr id="185" name="Shape 185"/>
          <p:cNvPicPr preferRelativeResize="0"/>
          <p:nvPr/>
        </p:nvPicPr>
        <p:blipFill rotWithShape="1">
          <a:blip r:embed="rId4">
            <a:alphaModFix/>
          </a:blip>
          <a:srcRect b="0" l="0" r="0" t="0"/>
          <a:stretch/>
        </p:blipFill>
        <p:spPr>
          <a:xfrm>
            <a:off x="2761086" y="4949475"/>
            <a:ext cx="2105024" cy="381000"/>
          </a:xfrm>
          <a:prstGeom prst="rect">
            <a:avLst/>
          </a:prstGeom>
          <a:noFill/>
          <a:ln>
            <a:noFill/>
          </a:ln>
        </p:spPr>
      </p:pic>
      <p:pic>
        <p:nvPicPr>
          <p:cNvPr id="186" name="Shape 186"/>
          <p:cNvPicPr preferRelativeResize="0"/>
          <p:nvPr/>
        </p:nvPicPr>
        <p:blipFill rotWithShape="1">
          <a:blip r:embed="rId5">
            <a:alphaModFix/>
          </a:blip>
          <a:srcRect b="0" l="0" r="0" t="0"/>
          <a:stretch/>
        </p:blipFill>
        <p:spPr>
          <a:xfrm>
            <a:off x="921075" y="5522850"/>
            <a:ext cx="5008890" cy="3133473"/>
          </a:xfrm>
          <a:prstGeom prst="rect">
            <a:avLst/>
          </a:prstGeom>
          <a:noFill/>
          <a:ln>
            <a:noFill/>
          </a:ln>
        </p:spPr>
      </p:pic>
      <p:pic>
        <p:nvPicPr>
          <p:cNvPr id="187" name="Shape 187"/>
          <p:cNvPicPr preferRelativeResize="0"/>
          <p:nvPr/>
        </p:nvPicPr>
        <p:blipFill rotWithShape="1">
          <a:blip r:embed="rId6">
            <a:alphaModFix/>
          </a:blip>
          <a:srcRect b="0" l="0" r="0" t="0"/>
          <a:stretch/>
        </p:blipFill>
        <p:spPr>
          <a:xfrm>
            <a:off x="3001211" y="8787700"/>
            <a:ext cx="2105024" cy="381000"/>
          </a:xfrm>
          <a:prstGeom prst="rect">
            <a:avLst/>
          </a:prstGeom>
          <a:noFill/>
          <a:ln>
            <a:noFill/>
          </a:ln>
        </p:spPr>
      </p:pic>
      <p:sp>
        <p:nvSpPr>
          <p:cNvPr id="188" name="Shape 188"/>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89" name="Shape 189"/>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1" name="Shape 2151"/>
        <p:cNvGrpSpPr/>
        <p:nvPr/>
      </p:nvGrpSpPr>
      <p:grpSpPr>
        <a:xfrm>
          <a:off x="0" y="0"/>
          <a:ext cx="0" cy="0"/>
          <a:chOff x="0" y="0"/>
          <a:chExt cx="0" cy="0"/>
        </a:xfrm>
      </p:grpSpPr>
      <p:cxnSp>
        <p:nvCxnSpPr>
          <p:cNvPr id="2152" name="Shape 2152"/>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153" name="Shape 215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Daum Map API 2</a:t>
            </a:r>
          </a:p>
        </p:txBody>
      </p:sp>
      <p:sp>
        <p:nvSpPr>
          <p:cNvPr id="2154" name="Shape 215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6-3. 플러그인</a:t>
            </a:r>
          </a:p>
        </p:txBody>
      </p:sp>
      <p:pic>
        <p:nvPicPr>
          <p:cNvPr id="2155" name="Shape 2155"/>
          <p:cNvPicPr preferRelativeResize="0"/>
          <p:nvPr/>
        </p:nvPicPr>
        <p:blipFill rotWithShape="1">
          <a:blip r:embed="rId3">
            <a:alphaModFix/>
          </a:blip>
          <a:srcRect b="0" l="0" r="0" t="0"/>
          <a:stretch/>
        </p:blipFill>
        <p:spPr>
          <a:xfrm>
            <a:off x="1052487" y="1794511"/>
            <a:ext cx="2276475" cy="485775"/>
          </a:xfrm>
          <a:prstGeom prst="rect">
            <a:avLst/>
          </a:prstGeom>
          <a:noFill/>
          <a:ln>
            <a:noFill/>
          </a:ln>
        </p:spPr>
      </p:pic>
      <p:pic>
        <p:nvPicPr>
          <p:cNvPr id="2156" name="Shape 2156"/>
          <p:cNvPicPr preferRelativeResize="0"/>
          <p:nvPr/>
        </p:nvPicPr>
        <p:blipFill rotWithShape="1">
          <a:blip r:embed="rId4">
            <a:alphaModFix/>
          </a:blip>
          <a:srcRect b="0" l="0" r="0" t="0"/>
          <a:stretch/>
        </p:blipFill>
        <p:spPr>
          <a:xfrm>
            <a:off x="1124075" y="2447225"/>
            <a:ext cx="4608324" cy="3731853"/>
          </a:xfrm>
          <a:prstGeom prst="rect">
            <a:avLst/>
          </a:prstGeom>
          <a:noFill/>
          <a:ln>
            <a:noFill/>
          </a:ln>
        </p:spPr>
      </p:pic>
      <p:pic>
        <p:nvPicPr>
          <p:cNvPr id="2157" name="Shape 2157"/>
          <p:cNvPicPr preferRelativeResize="0"/>
          <p:nvPr/>
        </p:nvPicPr>
        <p:blipFill rotWithShape="1">
          <a:blip r:embed="rId5">
            <a:alphaModFix/>
          </a:blip>
          <a:srcRect b="0" l="0" r="0" t="0"/>
          <a:stretch/>
        </p:blipFill>
        <p:spPr>
          <a:xfrm>
            <a:off x="3216950" y="2872502"/>
            <a:ext cx="2743199" cy="538088"/>
          </a:xfrm>
          <a:prstGeom prst="rect">
            <a:avLst/>
          </a:prstGeom>
          <a:noFill/>
          <a:ln>
            <a:noFill/>
          </a:ln>
        </p:spPr>
      </p:pic>
      <p:pic>
        <p:nvPicPr>
          <p:cNvPr id="2158" name="Shape 2158"/>
          <p:cNvPicPr preferRelativeResize="0"/>
          <p:nvPr/>
        </p:nvPicPr>
        <p:blipFill rotWithShape="1">
          <a:blip r:embed="rId6">
            <a:alphaModFix/>
          </a:blip>
          <a:srcRect b="0" l="0" r="0" t="0"/>
          <a:stretch/>
        </p:blipFill>
        <p:spPr>
          <a:xfrm>
            <a:off x="1124075" y="6667531"/>
            <a:ext cx="4414373" cy="2445194"/>
          </a:xfrm>
          <a:prstGeom prst="rect">
            <a:avLst/>
          </a:prstGeom>
          <a:noFill/>
          <a:ln>
            <a:noFill/>
          </a:ln>
        </p:spPr>
      </p:pic>
      <p:pic>
        <p:nvPicPr>
          <p:cNvPr id="2159" name="Shape 2159"/>
          <p:cNvPicPr preferRelativeResize="0"/>
          <p:nvPr/>
        </p:nvPicPr>
        <p:blipFill rotWithShape="1">
          <a:blip r:embed="rId7">
            <a:alphaModFix/>
          </a:blip>
          <a:srcRect b="0" l="0" r="0" t="0"/>
          <a:stretch/>
        </p:blipFill>
        <p:spPr>
          <a:xfrm>
            <a:off x="3556300" y="6311957"/>
            <a:ext cx="2176099" cy="1399830"/>
          </a:xfrm>
          <a:prstGeom prst="rect">
            <a:avLst/>
          </a:prstGeom>
          <a:noFill/>
          <a:ln>
            <a:noFill/>
          </a:ln>
        </p:spPr>
      </p:pic>
      <p:sp>
        <p:nvSpPr>
          <p:cNvPr id="2160" name="Shape 2160"/>
          <p:cNvSpPr txBox="1"/>
          <p:nvPr/>
        </p:nvSpPr>
        <p:spPr>
          <a:xfrm>
            <a:off x="3942925" y="6729945"/>
            <a:ext cx="728399" cy="449700"/>
          </a:xfrm>
          <a:prstGeom prst="rect">
            <a:avLst/>
          </a:prstGeom>
          <a:noFill/>
          <a:ln cap="flat" cmpd="sng" w="38100">
            <a:solidFill>
              <a:srgbClr val="FF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61" name="Shape 2161"/>
          <p:cNvSpPr/>
          <p:nvPr/>
        </p:nvSpPr>
        <p:spPr>
          <a:xfrm rot="5400000">
            <a:off x="4090074" y="6148517"/>
            <a:ext cx="663600" cy="374699"/>
          </a:xfrm>
          <a:prstGeom prst="rightArrow">
            <a:avLst>
              <a:gd fmla="val 59170" name="adj1"/>
              <a:gd fmla="val 50000" name="adj2"/>
            </a:avLst>
          </a:prstGeom>
          <a:solidFill>
            <a:srgbClr val="FFFFFF"/>
          </a:solidFill>
          <a:ln cap="flat" cmpd="sng" w="9525">
            <a:solidFill>
              <a:srgbClr val="1C458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162" name="Shape 2162"/>
          <p:cNvGrpSpPr/>
          <p:nvPr/>
        </p:nvGrpSpPr>
        <p:grpSpPr>
          <a:xfrm>
            <a:off x="1079" y="5726198"/>
            <a:ext cx="728380" cy="1679463"/>
            <a:chOff x="0" y="0"/>
            <a:chExt cx="1181743196" cy="2147483647"/>
          </a:xfrm>
        </p:grpSpPr>
        <p:sp>
          <p:nvSpPr>
            <p:cNvPr id="2163" name="Shape 2163"/>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64" name="Shape 2164"/>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165" name="Shape 2165"/>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2166" name="Shape 2166"/>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2167" name="Shape 2167"/>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168" name="Shape 2168"/>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2" name="Shape 2172"/>
        <p:cNvGrpSpPr/>
        <p:nvPr/>
      </p:nvGrpSpPr>
      <p:grpSpPr>
        <a:xfrm>
          <a:off x="0" y="0"/>
          <a:ext cx="0" cy="0"/>
          <a:chOff x="0" y="0"/>
          <a:chExt cx="0" cy="0"/>
        </a:xfrm>
      </p:grpSpPr>
      <p:cxnSp>
        <p:nvCxnSpPr>
          <p:cNvPr id="2173" name="Shape 2173"/>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174" name="Shape 217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6-3. 플러그인</a:t>
            </a:r>
          </a:p>
        </p:txBody>
      </p:sp>
      <p:sp>
        <p:nvSpPr>
          <p:cNvPr id="2175" name="Shape 217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Chart.js</a:t>
            </a:r>
          </a:p>
        </p:txBody>
      </p:sp>
      <p:pic>
        <p:nvPicPr>
          <p:cNvPr id="2176" name="Shape 2176"/>
          <p:cNvPicPr preferRelativeResize="0"/>
          <p:nvPr/>
        </p:nvPicPr>
        <p:blipFill rotWithShape="1">
          <a:blip r:embed="rId3">
            <a:alphaModFix/>
          </a:blip>
          <a:srcRect b="0" l="0" r="0" t="0"/>
          <a:stretch/>
        </p:blipFill>
        <p:spPr>
          <a:xfrm>
            <a:off x="1052487" y="1794511"/>
            <a:ext cx="2276475" cy="485775"/>
          </a:xfrm>
          <a:prstGeom prst="rect">
            <a:avLst/>
          </a:prstGeom>
          <a:noFill/>
          <a:ln>
            <a:noFill/>
          </a:ln>
        </p:spPr>
      </p:pic>
      <p:pic>
        <p:nvPicPr>
          <p:cNvPr id="2177" name="Shape 2177"/>
          <p:cNvPicPr preferRelativeResize="0"/>
          <p:nvPr/>
        </p:nvPicPr>
        <p:blipFill rotWithShape="1">
          <a:blip r:embed="rId4">
            <a:alphaModFix/>
          </a:blip>
          <a:srcRect b="0" l="0" r="0" t="0"/>
          <a:stretch/>
        </p:blipFill>
        <p:spPr>
          <a:xfrm>
            <a:off x="1166325" y="2519425"/>
            <a:ext cx="3614798" cy="2492124"/>
          </a:xfrm>
          <a:prstGeom prst="rect">
            <a:avLst/>
          </a:prstGeom>
          <a:noFill/>
          <a:ln>
            <a:noFill/>
          </a:ln>
        </p:spPr>
      </p:pic>
      <p:pic>
        <p:nvPicPr>
          <p:cNvPr id="2178" name="Shape 2178"/>
          <p:cNvPicPr preferRelativeResize="0"/>
          <p:nvPr/>
        </p:nvPicPr>
        <p:blipFill rotWithShape="1">
          <a:blip r:embed="rId5">
            <a:alphaModFix/>
          </a:blip>
          <a:srcRect b="0" l="0" r="0" t="0"/>
          <a:stretch/>
        </p:blipFill>
        <p:spPr>
          <a:xfrm>
            <a:off x="2610250" y="4829150"/>
            <a:ext cx="3383049" cy="2893925"/>
          </a:xfrm>
          <a:prstGeom prst="rect">
            <a:avLst/>
          </a:prstGeom>
          <a:noFill/>
          <a:ln>
            <a:noFill/>
          </a:ln>
        </p:spPr>
      </p:pic>
      <p:pic>
        <p:nvPicPr>
          <p:cNvPr id="2179" name="Shape 2179"/>
          <p:cNvPicPr preferRelativeResize="0"/>
          <p:nvPr/>
        </p:nvPicPr>
        <p:blipFill rotWithShape="1">
          <a:blip r:embed="rId6">
            <a:alphaModFix/>
          </a:blip>
          <a:srcRect b="0" l="0" r="0" t="0"/>
          <a:stretch/>
        </p:blipFill>
        <p:spPr>
          <a:xfrm>
            <a:off x="856450" y="6994157"/>
            <a:ext cx="2276475" cy="2283691"/>
          </a:xfrm>
          <a:prstGeom prst="rect">
            <a:avLst/>
          </a:prstGeom>
          <a:noFill/>
          <a:ln>
            <a:noFill/>
          </a:ln>
        </p:spPr>
      </p:pic>
      <p:pic>
        <p:nvPicPr>
          <p:cNvPr id="2180" name="Shape 2180"/>
          <p:cNvPicPr preferRelativeResize="0"/>
          <p:nvPr/>
        </p:nvPicPr>
        <p:blipFill rotWithShape="1">
          <a:blip r:embed="rId7">
            <a:alphaModFix/>
          </a:blip>
          <a:srcRect b="0" l="0" r="0" t="0"/>
          <a:stretch/>
        </p:blipFill>
        <p:spPr>
          <a:xfrm>
            <a:off x="3512625" y="7488900"/>
            <a:ext cx="2422125" cy="369900"/>
          </a:xfrm>
          <a:prstGeom prst="rect">
            <a:avLst/>
          </a:prstGeom>
          <a:noFill/>
          <a:ln>
            <a:noFill/>
          </a:ln>
        </p:spPr>
      </p:pic>
      <p:pic>
        <p:nvPicPr>
          <p:cNvPr id="2181" name="Shape 2181"/>
          <p:cNvPicPr preferRelativeResize="0"/>
          <p:nvPr/>
        </p:nvPicPr>
        <p:blipFill rotWithShape="1">
          <a:blip r:embed="rId8">
            <a:alphaModFix/>
          </a:blip>
          <a:srcRect b="0" l="0" r="0" t="0"/>
          <a:stretch/>
        </p:blipFill>
        <p:spPr>
          <a:xfrm>
            <a:off x="3437800" y="2519411"/>
            <a:ext cx="2114550" cy="581024"/>
          </a:xfrm>
          <a:prstGeom prst="rect">
            <a:avLst/>
          </a:prstGeom>
          <a:noFill/>
          <a:ln>
            <a:noFill/>
          </a:ln>
        </p:spPr>
      </p:pic>
      <p:grpSp>
        <p:nvGrpSpPr>
          <p:cNvPr id="2182" name="Shape 2182"/>
          <p:cNvGrpSpPr/>
          <p:nvPr/>
        </p:nvGrpSpPr>
        <p:grpSpPr>
          <a:xfrm>
            <a:off x="6234826" y="5878899"/>
            <a:ext cx="728380" cy="1324415"/>
            <a:chOff x="0" y="-42"/>
            <a:chExt cx="1181037048" cy="2147483642"/>
          </a:xfrm>
        </p:grpSpPr>
        <p:sp>
          <p:nvSpPr>
            <p:cNvPr id="2183" name="Shape 2183"/>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84" name="Shape 2184"/>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185" name="Shape 2185"/>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186" name="Shape 2186"/>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2187" name="Shape 2187"/>
          <p:cNvPicPr preferRelativeResize="0"/>
          <p:nvPr/>
        </p:nvPicPr>
        <p:blipFill rotWithShape="1">
          <a:blip r:embed="rId9">
            <a:alphaModFix/>
          </a:blip>
          <a:srcRect b="0" l="0" r="0" t="0"/>
          <a:stretch/>
        </p:blipFill>
        <p:spPr>
          <a:xfrm>
            <a:off x="4809705" y="9329589"/>
            <a:ext cx="1990724" cy="371474"/>
          </a:xfrm>
          <a:prstGeom prst="rect">
            <a:avLst/>
          </a:prstGeom>
          <a:noFill/>
          <a:ln>
            <a:noFill/>
          </a:ln>
        </p:spPr>
      </p:pic>
      <p:sp>
        <p:nvSpPr>
          <p:cNvPr id="2188" name="Shape 2188"/>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2" name="Shape 2192"/>
        <p:cNvGrpSpPr/>
        <p:nvPr/>
      </p:nvGrpSpPr>
      <p:grpSpPr>
        <a:xfrm>
          <a:off x="0" y="0"/>
          <a:ext cx="0" cy="0"/>
          <a:chOff x="0" y="0"/>
          <a:chExt cx="0" cy="0"/>
        </a:xfrm>
      </p:grpSpPr>
      <p:cxnSp>
        <p:nvCxnSpPr>
          <p:cNvPr id="2193" name="Shape 2193"/>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194" name="Shape 219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6-3. 플러그인</a:t>
            </a:r>
          </a:p>
        </p:txBody>
      </p:sp>
      <p:sp>
        <p:nvSpPr>
          <p:cNvPr id="2195" name="Shape 219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DatePicker</a:t>
            </a:r>
          </a:p>
        </p:txBody>
      </p:sp>
      <p:pic>
        <p:nvPicPr>
          <p:cNvPr id="2196" name="Shape 2196"/>
          <p:cNvPicPr preferRelativeResize="0"/>
          <p:nvPr/>
        </p:nvPicPr>
        <p:blipFill rotWithShape="1">
          <a:blip r:embed="rId3">
            <a:alphaModFix/>
          </a:blip>
          <a:srcRect b="0" l="0" r="0" t="0"/>
          <a:stretch/>
        </p:blipFill>
        <p:spPr>
          <a:xfrm>
            <a:off x="1052487" y="1794511"/>
            <a:ext cx="2276475" cy="485775"/>
          </a:xfrm>
          <a:prstGeom prst="rect">
            <a:avLst/>
          </a:prstGeom>
          <a:noFill/>
          <a:ln>
            <a:noFill/>
          </a:ln>
        </p:spPr>
      </p:pic>
      <p:pic>
        <p:nvPicPr>
          <p:cNvPr id="2197" name="Shape 2197"/>
          <p:cNvPicPr preferRelativeResize="0"/>
          <p:nvPr/>
        </p:nvPicPr>
        <p:blipFill rotWithShape="1">
          <a:blip r:embed="rId4">
            <a:alphaModFix/>
          </a:blip>
          <a:srcRect b="0" l="0" r="0" t="0"/>
          <a:stretch/>
        </p:blipFill>
        <p:spPr>
          <a:xfrm>
            <a:off x="1132275" y="2430174"/>
            <a:ext cx="4600125" cy="3553223"/>
          </a:xfrm>
          <a:prstGeom prst="rect">
            <a:avLst/>
          </a:prstGeom>
          <a:noFill/>
          <a:ln>
            <a:noFill/>
          </a:ln>
        </p:spPr>
      </p:pic>
      <p:sp>
        <p:nvSpPr>
          <p:cNvPr id="2198" name="Shape 2198"/>
          <p:cNvSpPr/>
          <p:nvPr/>
        </p:nvSpPr>
        <p:spPr>
          <a:xfrm rot="5400000">
            <a:off x="3073223" y="6271098"/>
            <a:ext cx="703500" cy="374699"/>
          </a:xfrm>
          <a:prstGeom prst="rightArrow">
            <a:avLst>
              <a:gd fmla="val 59170" name="adj1"/>
              <a:gd fmla="val 50000" name="adj2"/>
            </a:avLst>
          </a:prstGeom>
          <a:solidFill>
            <a:srgbClr val="1C4587"/>
          </a:solidFill>
          <a:ln cap="flat" cmpd="sng" w="9525">
            <a:solidFill>
              <a:srgbClr val="073763"/>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99" name="Shape 2199"/>
          <p:cNvPicPr preferRelativeResize="0"/>
          <p:nvPr/>
        </p:nvPicPr>
        <p:blipFill rotWithShape="1">
          <a:blip r:embed="rId5">
            <a:alphaModFix/>
          </a:blip>
          <a:srcRect b="0" l="0" r="0" t="0"/>
          <a:stretch/>
        </p:blipFill>
        <p:spPr>
          <a:xfrm>
            <a:off x="1095050" y="6878567"/>
            <a:ext cx="4810701" cy="2135532"/>
          </a:xfrm>
          <a:prstGeom prst="rect">
            <a:avLst/>
          </a:prstGeom>
          <a:noFill/>
          <a:ln>
            <a:noFill/>
          </a:ln>
        </p:spPr>
      </p:pic>
      <p:pic>
        <p:nvPicPr>
          <p:cNvPr id="2200" name="Shape 2200"/>
          <p:cNvPicPr preferRelativeResize="0"/>
          <p:nvPr/>
        </p:nvPicPr>
        <p:blipFill rotWithShape="1">
          <a:blip r:embed="rId6">
            <a:alphaModFix/>
          </a:blip>
          <a:srcRect b="0" l="0" r="0" t="0"/>
          <a:stretch/>
        </p:blipFill>
        <p:spPr>
          <a:xfrm>
            <a:off x="3382650" y="2506361"/>
            <a:ext cx="2114550" cy="581024"/>
          </a:xfrm>
          <a:prstGeom prst="rect">
            <a:avLst/>
          </a:prstGeom>
          <a:noFill/>
          <a:ln>
            <a:noFill/>
          </a:ln>
        </p:spPr>
      </p:pic>
      <p:grpSp>
        <p:nvGrpSpPr>
          <p:cNvPr id="2201" name="Shape 2201"/>
          <p:cNvGrpSpPr/>
          <p:nvPr/>
        </p:nvGrpSpPr>
        <p:grpSpPr>
          <a:xfrm>
            <a:off x="1079" y="5726198"/>
            <a:ext cx="728380" cy="1679463"/>
            <a:chOff x="0" y="0"/>
            <a:chExt cx="1181743196" cy="2147483647"/>
          </a:xfrm>
        </p:grpSpPr>
        <p:sp>
          <p:nvSpPr>
            <p:cNvPr id="2202" name="Shape 2202"/>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03" name="Shape 2203"/>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204" name="Shape 2204"/>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2205" name="Shape 2205"/>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2206" name="Shape 2206"/>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207" name="Shape 2207"/>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1" name="Shape 2211"/>
        <p:cNvGrpSpPr/>
        <p:nvPr/>
      </p:nvGrpSpPr>
      <p:grpSpPr>
        <a:xfrm>
          <a:off x="0" y="0"/>
          <a:ext cx="0" cy="0"/>
          <a:chOff x="0" y="0"/>
          <a:chExt cx="0" cy="0"/>
        </a:xfrm>
      </p:grpSpPr>
      <p:cxnSp>
        <p:nvCxnSpPr>
          <p:cNvPr id="2212" name="Shape 2212"/>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pic>
        <p:nvPicPr>
          <p:cNvPr id="2213" name="Shape 2213"/>
          <p:cNvPicPr preferRelativeResize="0"/>
          <p:nvPr/>
        </p:nvPicPr>
        <p:blipFill rotWithShape="1">
          <a:blip r:embed="rId3">
            <a:alphaModFix/>
          </a:blip>
          <a:srcRect b="0" l="0" r="0" t="0"/>
          <a:stretch/>
        </p:blipFill>
        <p:spPr>
          <a:xfrm>
            <a:off x="1610987" y="5964733"/>
            <a:ext cx="3594521" cy="3063065"/>
          </a:xfrm>
          <a:prstGeom prst="rect">
            <a:avLst/>
          </a:prstGeom>
          <a:noFill/>
          <a:ln>
            <a:noFill/>
          </a:ln>
        </p:spPr>
      </p:pic>
      <p:sp>
        <p:nvSpPr>
          <p:cNvPr id="2214" name="Shape 221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6-3. 플러그인</a:t>
            </a:r>
          </a:p>
        </p:txBody>
      </p:sp>
      <p:sp>
        <p:nvSpPr>
          <p:cNvPr id="2215" name="Shape 221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Full Calendar</a:t>
            </a:r>
          </a:p>
        </p:txBody>
      </p:sp>
      <p:pic>
        <p:nvPicPr>
          <p:cNvPr id="2216" name="Shape 2216"/>
          <p:cNvPicPr preferRelativeResize="0"/>
          <p:nvPr/>
        </p:nvPicPr>
        <p:blipFill rotWithShape="1">
          <a:blip r:embed="rId4">
            <a:alphaModFix/>
          </a:blip>
          <a:srcRect b="0" l="0" r="0" t="0"/>
          <a:stretch/>
        </p:blipFill>
        <p:spPr>
          <a:xfrm>
            <a:off x="1194575" y="2316325"/>
            <a:ext cx="4463999" cy="2921825"/>
          </a:xfrm>
          <a:prstGeom prst="rect">
            <a:avLst/>
          </a:prstGeom>
          <a:noFill/>
          <a:ln cap="flat" cmpd="sng" w="28575">
            <a:solidFill>
              <a:srgbClr val="A4C2F4"/>
            </a:solidFill>
            <a:prstDash val="solid"/>
            <a:round/>
            <a:headEnd len="med" w="med" type="none"/>
            <a:tailEnd len="med" w="med" type="none"/>
          </a:ln>
        </p:spPr>
      </p:pic>
      <p:sp>
        <p:nvSpPr>
          <p:cNvPr id="2217" name="Shape 2217"/>
          <p:cNvSpPr/>
          <p:nvPr/>
        </p:nvSpPr>
        <p:spPr>
          <a:xfrm>
            <a:off x="2897667" y="5053339"/>
            <a:ext cx="970500" cy="911399"/>
          </a:xfrm>
          <a:prstGeom prst="downArrow">
            <a:avLst>
              <a:gd fmla="val 50000" name="adj1"/>
              <a:gd fmla="val 50000" name="adj2"/>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218" name="Shape 2218"/>
          <p:cNvPicPr preferRelativeResize="0"/>
          <p:nvPr/>
        </p:nvPicPr>
        <p:blipFill rotWithShape="1">
          <a:blip r:embed="rId5">
            <a:alphaModFix/>
          </a:blip>
          <a:srcRect b="0" l="0" r="0" t="0"/>
          <a:stretch/>
        </p:blipFill>
        <p:spPr>
          <a:xfrm>
            <a:off x="1059458" y="1789658"/>
            <a:ext cx="2276473" cy="485775"/>
          </a:xfrm>
          <a:prstGeom prst="rect">
            <a:avLst/>
          </a:prstGeom>
          <a:noFill/>
          <a:ln>
            <a:noFill/>
          </a:ln>
        </p:spPr>
      </p:pic>
      <p:grpSp>
        <p:nvGrpSpPr>
          <p:cNvPr id="2219" name="Shape 2219"/>
          <p:cNvGrpSpPr/>
          <p:nvPr/>
        </p:nvGrpSpPr>
        <p:grpSpPr>
          <a:xfrm>
            <a:off x="6234826" y="5878899"/>
            <a:ext cx="728380" cy="1324415"/>
            <a:chOff x="0" y="-42"/>
            <a:chExt cx="1181037048" cy="2147483642"/>
          </a:xfrm>
        </p:grpSpPr>
        <p:sp>
          <p:nvSpPr>
            <p:cNvPr id="2220" name="Shape 222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21" name="Shape 2221"/>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222" name="Shape 2222"/>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223" name="Shape 2223"/>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2224" name="Shape 2224"/>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2225" name="Shape 2225"/>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9" name="Shape 2229"/>
        <p:cNvGrpSpPr/>
        <p:nvPr/>
      </p:nvGrpSpPr>
      <p:grpSpPr>
        <a:xfrm>
          <a:off x="0" y="0"/>
          <a:ext cx="0" cy="0"/>
          <a:chOff x="0" y="0"/>
          <a:chExt cx="0" cy="0"/>
        </a:xfrm>
      </p:grpSpPr>
      <p:grpSp>
        <p:nvGrpSpPr>
          <p:cNvPr id="2230" name="Shape 2230"/>
          <p:cNvGrpSpPr/>
          <p:nvPr/>
        </p:nvGrpSpPr>
        <p:grpSpPr>
          <a:xfrm>
            <a:off x="1079" y="5726452"/>
            <a:ext cx="728380" cy="1679836"/>
            <a:chOff x="0" y="0"/>
            <a:chExt cx="1181480531" cy="2147483647"/>
          </a:xfrm>
        </p:grpSpPr>
        <p:sp>
          <p:nvSpPr>
            <p:cNvPr id="2231" name="Shape 2231"/>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32" name="Shape 2232"/>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233" name="Shape 2233"/>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2234" name="Shape 2234"/>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2235" name="Shape 2235"/>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236" name="Shape 223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6-4. 라이브러리 </a:t>
            </a:r>
          </a:p>
        </p:txBody>
      </p:sp>
      <p:sp>
        <p:nvSpPr>
          <p:cNvPr id="2237" name="Shape 223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Async module</a:t>
            </a:r>
          </a:p>
        </p:txBody>
      </p:sp>
      <p:pic>
        <p:nvPicPr>
          <p:cNvPr id="2238" name="Shape 2238"/>
          <p:cNvPicPr preferRelativeResize="0"/>
          <p:nvPr/>
        </p:nvPicPr>
        <p:blipFill rotWithShape="1">
          <a:blip r:embed="rId3">
            <a:alphaModFix/>
          </a:blip>
          <a:srcRect b="0" l="0" r="0" t="0"/>
          <a:stretch/>
        </p:blipFill>
        <p:spPr>
          <a:xfrm>
            <a:off x="1059458" y="1788598"/>
            <a:ext cx="2276473" cy="485775"/>
          </a:xfrm>
          <a:prstGeom prst="rect">
            <a:avLst/>
          </a:prstGeom>
          <a:noFill/>
          <a:ln>
            <a:noFill/>
          </a:ln>
        </p:spPr>
      </p:pic>
      <p:sp>
        <p:nvSpPr>
          <p:cNvPr id="2239" name="Shape 2239"/>
          <p:cNvSpPr/>
          <p:nvPr/>
        </p:nvSpPr>
        <p:spPr>
          <a:xfrm>
            <a:off x="3225275" y="5042975"/>
            <a:ext cx="411599" cy="938100"/>
          </a:xfrm>
          <a:prstGeom prst="downArrow">
            <a:avLst>
              <a:gd fmla="val 50000" name="adj1"/>
              <a:gd fmla="val 50000" name="adj2"/>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240" name="Shape 2240"/>
          <p:cNvPicPr preferRelativeResize="0"/>
          <p:nvPr/>
        </p:nvPicPr>
        <p:blipFill rotWithShape="1">
          <a:blip r:embed="rId4">
            <a:alphaModFix/>
          </a:blip>
          <a:srcRect b="0" l="0" r="0" t="0"/>
          <a:stretch/>
        </p:blipFill>
        <p:spPr>
          <a:xfrm>
            <a:off x="811624" y="2453375"/>
            <a:ext cx="5329911" cy="2218423"/>
          </a:xfrm>
          <a:prstGeom prst="rect">
            <a:avLst/>
          </a:prstGeom>
          <a:noFill/>
          <a:ln cap="flat" cmpd="sng" w="28575">
            <a:solidFill>
              <a:srgbClr val="9FC5E8"/>
            </a:solidFill>
            <a:prstDash val="solid"/>
            <a:round/>
            <a:headEnd len="med" w="med" type="none"/>
            <a:tailEnd len="med" w="med" type="none"/>
          </a:ln>
        </p:spPr>
      </p:pic>
      <p:sp>
        <p:nvSpPr>
          <p:cNvPr id="2241" name="Shape 2241"/>
          <p:cNvSpPr/>
          <p:nvPr/>
        </p:nvSpPr>
        <p:spPr>
          <a:xfrm>
            <a:off x="964667" y="2803011"/>
            <a:ext cx="5176800" cy="2118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242" name="Shape 2242"/>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243" name="Shape 2243"/>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
        <p:nvSpPr>
          <p:cNvPr id="2244" name="Shape 2244"/>
          <p:cNvSpPr txBox="1"/>
          <p:nvPr/>
        </p:nvSpPr>
        <p:spPr>
          <a:xfrm>
            <a:off x="1094075" y="6521075"/>
            <a:ext cx="4978800" cy="5807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순차적 코딩을 통해 db close함으로써 db누수 방지하습니다.</a:t>
            </a:r>
          </a:p>
          <a:p>
            <a:pPr indent="0" lvl="0" marL="0" marR="0" rtl="0" algn="ctr">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이를 위해 async 모듈을 이용하였습니다.</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9" name="Shape 2249"/>
        <p:cNvGrpSpPr/>
        <p:nvPr/>
      </p:nvGrpSpPr>
      <p:grpSpPr>
        <a:xfrm>
          <a:off x="0" y="0"/>
          <a:ext cx="0" cy="0"/>
          <a:chOff x="0" y="0"/>
          <a:chExt cx="0" cy="0"/>
        </a:xfrm>
      </p:grpSpPr>
      <p:pic>
        <p:nvPicPr>
          <p:cNvPr id="2250" name="Shape 2250"/>
          <p:cNvPicPr preferRelativeResize="0"/>
          <p:nvPr/>
        </p:nvPicPr>
        <p:blipFill rotWithShape="1">
          <a:blip r:embed="rId3">
            <a:alphaModFix/>
          </a:blip>
          <a:srcRect b="0" l="0" r="0" t="0"/>
          <a:stretch/>
        </p:blipFill>
        <p:spPr>
          <a:xfrm>
            <a:off x="1456050" y="4127425"/>
            <a:ext cx="3110724" cy="218077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4" name="Shape 2254"/>
        <p:cNvGrpSpPr/>
        <p:nvPr/>
      </p:nvGrpSpPr>
      <p:grpSpPr>
        <a:xfrm>
          <a:off x="0" y="0"/>
          <a:ext cx="0" cy="0"/>
          <a:chOff x="0" y="0"/>
          <a:chExt cx="0" cy="0"/>
        </a:xfrm>
      </p:grpSpPr>
      <p:cxnSp>
        <p:nvCxnSpPr>
          <p:cNvPr id="2255" name="Shape 2255"/>
          <p:cNvCxnSpPr/>
          <p:nvPr/>
        </p:nvCxnSpPr>
        <p:spPr>
          <a:xfrm>
            <a:off x="1196975" y="1568450"/>
            <a:ext cx="4464050" cy="0"/>
          </a:xfrm>
          <a:prstGeom prst="straightConnector1">
            <a:avLst/>
          </a:prstGeom>
          <a:noFill/>
          <a:ln cap="flat" cmpd="sng" w="38100">
            <a:solidFill>
              <a:srgbClr val="B3A2C7"/>
            </a:solidFill>
            <a:prstDash val="solid"/>
            <a:miter/>
            <a:headEnd len="med" w="med" type="none"/>
            <a:tailEnd len="med" w="med" type="none"/>
          </a:ln>
        </p:spPr>
      </p:cxnSp>
      <p:sp>
        <p:nvSpPr>
          <p:cNvPr id="2256" name="Shape 225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257" name="Shape 225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User CRUD_Test</a:t>
            </a:r>
          </a:p>
        </p:txBody>
      </p:sp>
      <p:pic>
        <p:nvPicPr>
          <p:cNvPr id="2258" name="Shape 2258"/>
          <p:cNvPicPr preferRelativeResize="0"/>
          <p:nvPr/>
        </p:nvPicPr>
        <p:blipFill rotWithShape="1">
          <a:blip r:embed="rId3">
            <a:alphaModFix/>
          </a:blip>
          <a:srcRect b="0" l="0" r="0" t="0"/>
          <a:stretch/>
        </p:blipFill>
        <p:spPr>
          <a:xfrm>
            <a:off x="1082074" y="1868050"/>
            <a:ext cx="4898707" cy="3568210"/>
          </a:xfrm>
          <a:prstGeom prst="rect">
            <a:avLst/>
          </a:prstGeom>
          <a:noFill/>
          <a:ln>
            <a:noFill/>
          </a:ln>
        </p:spPr>
      </p:pic>
      <p:sp>
        <p:nvSpPr>
          <p:cNvPr id="2259" name="Shape 2259"/>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2260" name="Shape 2260"/>
          <p:cNvSpPr txBox="1"/>
          <p:nvPr/>
        </p:nvSpPr>
        <p:spPr>
          <a:xfrm>
            <a:off x="-1335050" y="5703925"/>
            <a:ext cx="6473700" cy="38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시나리오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가입 : 이름 :홍길자 , Email : bb@naver.com , PW: 1234 ,</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생년월일 : 1997-07-10 ,  주소 :  안양 , 성별: 남 으로</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가입할 시</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 읽기 : bb@naver.com 이메일로 정보검색시</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3. 수정 :  bb@naver.com 정보를 수정할시</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4. 삭제 :  bb@naver.com 의 아이디를 가진사람의 정보를 삭제할시 </a:t>
            </a:r>
          </a:p>
          <a:p>
            <a:pPr indent="229870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기대결과</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1.홍길자 정보 값이 데이터베이스에 입력된다.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2.bb@naver.com의 정보들을 가져온다.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3.bb@naver.com의 값이 수정된다.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4.bb@naver.com의 정보가 삭제된다.</a:t>
            </a:r>
          </a:p>
          <a:p>
            <a:pPr indent="22225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000000"/>
              </a:solidFill>
              <a:latin typeface="Verdana"/>
              <a:ea typeface="Verdana"/>
              <a:cs typeface="Verdana"/>
              <a:sym typeface="Verdana"/>
            </a:endParaRPr>
          </a:p>
        </p:txBody>
      </p:sp>
      <p:pic>
        <p:nvPicPr>
          <p:cNvPr id="2261" name="Shape 2261"/>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grpSp>
        <p:nvGrpSpPr>
          <p:cNvPr id="2262" name="Shape 2262"/>
          <p:cNvGrpSpPr/>
          <p:nvPr/>
        </p:nvGrpSpPr>
        <p:grpSpPr>
          <a:xfrm>
            <a:off x="-95950" y="6782186"/>
            <a:ext cx="825999" cy="1324415"/>
            <a:chOff x="0" y="0"/>
            <a:chExt cx="1339322570" cy="2147483642"/>
          </a:xfrm>
        </p:grpSpPr>
        <p:sp>
          <p:nvSpPr>
            <p:cNvPr id="2263" name="Shape 2263"/>
            <p:cNvSpPr/>
            <p:nvPr/>
          </p:nvSpPr>
          <p:spPr>
            <a:xfrm rot="5400000">
              <a:off x="-4380768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64" name="Shape 2264"/>
            <p:cNvSpPr txBox="1"/>
            <p:nvPr/>
          </p:nvSpPr>
          <p:spPr>
            <a:xfrm>
              <a:off x="225720525"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265" name="Shape 2265"/>
            <p:cNvCxnSpPr/>
            <p:nvPr/>
          </p:nvCxnSpPr>
          <p:spPr>
            <a:xfrm>
              <a:off x="364346075" y="9242047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266" name="Shape 2266"/>
            <p:cNvSpPr txBox="1"/>
            <p:nvPr/>
          </p:nvSpPr>
          <p:spPr>
            <a:xfrm>
              <a:off x="0" y="1034306300"/>
              <a:ext cx="1339322570" cy="9980871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8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0" name="Shape 2270"/>
        <p:cNvGrpSpPr/>
        <p:nvPr/>
      </p:nvGrpSpPr>
      <p:grpSpPr>
        <a:xfrm>
          <a:off x="0" y="0"/>
          <a:ext cx="0" cy="0"/>
          <a:chOff x="0" y="0"/>
          <a:chExt cx="0" cy="0"/>
        </a:xfrm>
      </p:grpSpPr>
      <p:grpSp>
        <p:nvGrpSpPr>
          <p:cNvPr id="2271" name="Shape 2271"/>
          <p:cNvGrpSpPr/>
          <p:nvPr/>
        </p:nvGrpSpPr>
        <p:grpSpPr>
          <a:xfrm>
            <a:off x="6159042" y="6837749"/>
            <a:ext cx="827574" cy="1324415"/>
            <a:chOff x="0" y="-42"/>
            <a:chExt cx="1341876342" cy="2147483642"/>
          </a:xfrm>
        </p:grpSpPr>
        <p:sp>
          <p:nvSpPr>
            <p:cNvPr id="2272" name="Shape 2272"/>
            <p:cNvSpPr/>
            <p:nvPr/>
          </p:nvSpPr>
          <p:spPr>
            <a:xfrm rot="-5400000">
              <a:off x="-430176002"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73" name="Shape 2273"/>
            <p:cNvSpPr txBox="1"/>
            <p:nvPr/>
          </p:nvSpPr>
          <p:spPr>
            <a:xfrm>
              <a:off x="235037025" y="221665150"/>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274" name="Shape 2274"/>
            <p:cNvCxnSpPr/>
            <p:nvPr/>
          </p:nvCxnSpPr>
          <p:spPr>
            <a:xfrm>
              <a:off x="372809925" y="1000197300"/>
              <a:ext cx="556213439" cy="0"/>
            </a:xfrm>
            <a:prstGeom prst="straightConnector1">
              <a:avLst/>
            </a:prstGeom>
            <a:noFill/>
            <a:ln cap="flat" cmpd="sng" w="25400">
              <a:solidFill>
                <a:schemeClr val="lt1"/>
              </a:solidFill>
              <a:prstDash val="solid"/>
              <a:miter/>
              <a:headEnd len="med" w="med" type="none"/>
              <a:tailEnd len="med" w="med" type="none"/>
            </a:ln>
          </p:spPr>
        </p:cxnSp>
        <p:sp>
          <p:nvSpPr>
            <p:cNvPr id="2275" name="Shape 2275"/>
            <p:cNvSpPr txBox="1"/>
            <p:nvPr/>
          </p:nvSpPr>
          <p:spPr>
            <a:xfrm>
              <a:off x="0" y="1066674000"/>
              <a:ext cx="1341876342" cy="104559585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테스트</a:t>
              </a:r>
            </a:p>
          </p:txBody>
        </p:sp>
      </p:grpSp>
      <p:cxnSp>
        <p:nvCxnSpPr>
          <p:cNvPr id="2276" name="Shape 2276"/>
          <p:cNvCxnSpPr/>
          <p:nvPr/>
        </p:nvCxnSpPr>
        <p:spPr>
          <a:xfrm>
            <a:off x="1268412" y="1568450"/>
            <a:ext cx="4464050" cy="0"/>
          </a:xfrm>
          <a:prstGeom prst="straightConnector1">
            <a:avLst/>
          </a:prstGeom>
          <a:noFill/>
          <a:ln cap="flat" cmpd="sng" w="38100">
            <a:solidFill>
              <a:srgbClr val="B3A2C7"/>
            </a:solidFill>
            <a:prstDash val="solid"/>
            <a:miter/>
            <a:headEnd len="med" w="med" type="none"/>
            <a:tailEnd len="med" w="med" type="none"/>
          </a:ln>
        </p:spPr>
      </p:cxnSp>
      <p:sp>
        <p:nvSpPr>
          <p:cNvPr id="2277" name="Shape 2277"/>
          <p:cNvSpPr txBox="1"/>
          <p:nvPr/>
        </p:nvSpPr>
        <p:spPr>
          <a:xfrm>
            <a:off x="-1477150" y="3703850"/>
            <a:ext cx="6182400" cy="17427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시나리오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로그인할 시</a:t>
            </a: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457200" lvl="0" marL="182880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기대결과</a:t>
            </a:r>
          </a:p>
          <a:p>
            <a:pPr indent="457200" lvl="0" marL="182880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1.성공시 bb@naver.com의 모든값을 불러온다.		</a:t>
            </a:r>
          </a:p>
          <a:p>
            <a:pPr indent="0" lvl="0" marL="228600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2.실패시 값을 가져오지못한다.</a:t>
            </a:r>
          </a:p>
          <a:p>
            <a:pPr indent="457200" lvl="0" marL="182880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3.로그인후 메인페이지로 넘어간다.</a:t>
            </a:r>
          </a:p>
          <a:p>
            <a:pPr indent="229870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rgbClr val="000000"/>
              </a:solidFill>
              <a:latin typeface="Verdana"/>
              <a:ea typeface="Verdana"/>
              <a:cs typeface="Verdana"/>
              <a:sym typeface="Verdana"/>
            </a:endParaRPr>
          </a:p>
        </p:txBody>
      </p:sp>
      <p:sp>
        <p:nvSpPr>
          <p:cNvPr id="2278" name="Shape 227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279" name="Shape 2279"/>
          <p:cNvSpPr txBox="1"/>
          <p:nvPr/>
        </p:nvSpPr>
        <p:spPr>
          <a:xfrm>
            <a:off x="1052500" y="1127125"/>
            <a:ext cx="37148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User Login&amp;Account_Test</a:t>
            </a:r>
          </a:p>
        </p:txBody>
      </p:sp>
      <p:pic>
        <p:nvPicPr>
          <p:cNvPr id="2280" name="Shape 2280"/>
          <p:cNvPicPr preferRelativeResize="0"/>
          <p:nvPr/>
        </p:nvPicPr>
        <p:blipFill rotWithShape="1">
          <a:blip r:embed="rId3">
            <a:alphaModFix/>
          </a:blip>
          <a:srcRect b="0" l="0" r="0" t="0"/>
          <a:stretch/>
        </p:blipFill>
        <p:spPr>
          <a:xfrm>
            <a:off x="919975" y="1725048"/>
            <a:ext cx="4729951" cy="2123274"/>
          </a:xfrm>
          <a:prstGeom prst="rect">
            <a:avLst/>
          </a:prstGeom>
          <a:noFill/>
          <a:ln>
            <a:noFill/>
          </a:ln>
        </p:spPr>
      </p:pic>
      <p:pic>
        <p:nvPicPr>
          <p:cNvPr id="2281" name="Shape 2281"/>
          <p:cNvPicPr preferRelativeResize="0"/>
          <p:nvPr/>
        </p:nvPicPr>
        <p:blipFill rotWithShape="1">
          <a:blip r:embed="rId4">
            <a:alphaModFix/>
          </a:blip>
          <a:srcRect b="0" l="0" r="0" t="0"/>
          <a:stretch/>
        </p:blipFill>
        <p:spPr>
          <a:xfrm>
            <a:off x="858074" y="5340500"/>
            <a:ext cx="4874377" cy="2660524"/>
          </a:xfrm>
          <a:prstGeom prst="rect">
            <a:avLst/>
          </a:prstGeom>
          <a:noFill/>
          <a:ln>
            <a:noFill/>
          </a:ln>
        </p:spPr>
      </p:pic>
      <p:sp>
        <p:nvSpPr>
          <p:cNvPr id="2282" name="Shape 2282"/>
          <p:cNvSpPr txBox="1"/>
          <p:nvPr/>
        </p:nvSpPr>
        <p:spPr>
          <a:xfrm>
            <a:off x="-1527950" y="7859925"/>
            <a:ext cx="6182400" cy="17427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시나리오</a:t>
            </a:r>
          </a:p>
          <a:p>
            <a:pPr indent="22987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최초 로그인할 시</a:t>
            </a: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457200" lvl="0" marL="182880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기대결과</a:t>
            </a:r>
          </a:p>
          <a:p>
            <a:pPr indent="457200" lvl="0" marL="182880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1.로그인 성공시 해당계좌에 계좌번호와 0의 값이 입금됨</a:t>
            </a:r>
          </a:p>
          <a:p>
            <a:pPr indent="457200" lvl="0" marL="182880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2.마이페이지에 해당계좌가 표시됨</a:t>
            </a:r>
          </a:p>
          <a:p>
            <a:pPr indent="457200" lvl="0" marL="182880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a:p>
            <a:pPr indent="229870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rgbClr val="000000"/>
              </a:solidFill>
              <a:latin typeface="Verdana"/>
              <a:ea typeface="Verdana"/>
              <a:cs typeface="Verdana"/>
              <a:sym typeface="Verdana"/>
            </a:endParaRPr>
          </a:p>
        </p:txBody>
      </p:sp>
      <p:pic>
        <p:nvPicPr>
          <p:cNvPr id="2283" name="Shape 2283"/>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2284" name="Shape 2284"/>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8" name="Shape 2288"/>
        <p:cNvGrpSpPr/>
        <p:nvPr/>
      </p:nvGrpSpPr>
      <p:grpSpPr>
        <a:xfrm>
          <a:off x="0" y="0"/>
          <a:ext cx="0" cy="0"/>
          <a:chOff x="0" y="0"/>
          <a:chExt cx="0" cy="0"/>
        </a:xfrm>
      </p:grpSpPr>
      <p:grpSp>
        <p:nvGrpSpPr>
          <p:cNvPr id="2289" name="Shape 2289"/>
          <p:cNvGrpSpPr/>
          <p:nvPr/>
        </p:nvGrpSpPr>
        <p:grpSpPr>
          <a:xfrm>
            <a:off x="-95950" y="6782186"/>
            <a:ext cx="825999" cy="1324415"/>
            <a:chOff x="0" y="0"/>
            <a:chExt cx="1339322570" cy="2147483642"/>
          </a:xfrm>
        </p:grpSpPr>
        <p:sp>
          <p:nvSpPr>
            <p:cNvPr id="2290" name="Shape 2290"/>
            <p:cNvSpPr/>
            <p:nvPr/>
          </p:nvSpPr>
          <p:spPr>
            <a:xfrm rot="5400000">
              <a:off x="-4380768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291" name="Shape 2291"/>
            <p:cNvSpPr txBox="1"/>
            <p:nvPr/>
          </p:nvSpPr>
          <p:spPr>
            <a:xfrm>
              <a:off x="225720525"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292" name="Shape 2292"/>
            <p:cNvCxnSpPr/>
            <p:nvPr/>
          </p:nvCxnSpPr>
          <p:spPr>
            <a:xfrm>
              <a:off x="364346075" y="9242047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293" name="Shape 2293"/>
            <p:cNvSpPr txBox="1"/>
            <p:nvPr/>
          </p:nvSpPr>
          <p:spPr>
            <a:xfrm>
              <a:off x="0" y="1034306300"/>
              <a:ext cx="1339322570" cy="9980871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800" u="none" cap="none" strike="noStrike">
                  <a:solidFill>
                    <a:schemeClr val="lt1"/>
                  </a:solidFill>
                  <a:latin typeface="Arial"/>
                  <a:ea typeface="Arial"/>
                  <a:cs typeface="Arial"/>
                  <a:sym typeface="Arial"/>
                </a:rPr>
                <a:t>테스트</a:t>
              </a:r>
            </a:p>
          </p:txBody>
        </p:sp>
      </p:grpSp>
      <p:cxnSp>
        <p:nvCxnSpPr>
          <p:cNvPr id="2294" name="Shape 2294"/>
          <p:cNvCxnSpPr/>
          <p:nvPr/>
        </p:nvCxnSpPr>
        <p:spPr>
          <a:xfrm>
            <a:off x="1196975"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295" name="Shape 229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296" name="Shape 2296"/>
          <p:cNvSpPr txBox="1"/>
          <p:nvPr/>
        </p:nvSpPr>
        <p:spPr>
          <a:xfrm>
            <a:off x="1052499" y="1127125"/>
            <a:ext cx="39315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User Mento&amp;Comment_Test</a:t>
            </a:r>
          </a:p>
        </p:txBody>
      </p:sp>
      <p:pic>
        <p:nvPicPr>
          <p:cNvPr id="2297" name="Shape 2297"/>
          <p:cNvPicPr preferRelativeResize="0"/>
          <p:nvPr/>
        </p:nvPicPr>
        <p:blipFill rotWithShape="1">
          <a:blip r:embed="rId3">
            <a:alphaModFix/>
          </a:blip>
          <a:srcRect b="0" l="0" r="0" t="0"/>
          <a:stretch/>
        </p:blipFill>
        <p:spPr>
          <a:xfrm>
            <a:off x="1147500" y="1781150"/>
            <a:ext cx="4641325" cy="2226122"/>
          </a:xfrm>
          <a:prstGeom prst="rect">
            <a:avLst/>
          </a:prstGeom>
          <a:noFill/>
          <a:ln>
            <a:noFill/>
          </a:ln>
        </p:spPr>
      </p:pic>
      <p:sp>
        <p:nvSpPr>
          <p:cNvPr id="2298" name="Shape 2298"/>
          <p:cNvSpPr txBox="1"/>
          <p:nvPr/>
        </p:nvSpPr>
        <p:spPr>
          <a:xfrm>
            <a:off x="-23775" y="4054475"/>
            <a:ext cx="6182400" cy="1742700"/>
          </a:xfrm>
          <a:prstGeom prst="rect">
            <a:avLst/>
          </a:prstGeom>
          <a:noFill/>
          <a:ln>
            <a:noFill/>
          </a:ln>
        </p:spPr>
        <p:txBody>
          <a:bodyPr anchorCtr="0" anchor="t" bIns="91425" lIns="91425" rIns="91425" tIns="91425">
            <a:noAutofit/>
          </a:bodyPr>
          <a:lstStyle/>
          <a:p>
            <a:pPr indent="10287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시나리오</a:t>
            </a:r>
          </a:p>
          <a:p>
            <a:pPr indent="10287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1.멘토로 선택을할시</a:t>
            </a:r>
          </a:p>
          <a:p>
            <a:pPr indent="11049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2.멘토를 취소할시</a:t>
            </a:r>
          </a:p>
          <a:p>
            <a:pPr indent="10287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10287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기대결과</a:t>
            </a:r>
          </a:p>
          <a:p>
            <a:pPr indent="10287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 마이페이지에 (멘토)로 이름이 적히고 , 멘토링 과목이나온다.</a:t>
            </a:r>
          </a:p>
          <a:p>
            <a:pPr indent="10287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마이페이지에(멘토)가 사라지고, 멘토링 과목이 사라진다</a:t>
            </a: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p:txBody>
      </p:sp>
      <p:pic>
        <p:nvPicPr>
          <p:cNvPr id="2299" name="Shape 2299"/>
          <p:cNvPicPr preferRelativeResize="0"/>
          <p:nvPr/>
        </p:nvPicPr>
        <p:blipFill rotWithShape="1">
          <a:blip r:embed="rId4">
            <a:alphaModFix/>
          </a:blip>
          <a:srcRect b="0" l="0" r="0" t="0"/>
          <a:stretch/>
        </p:blipFill>
        <p:spPr>
          <a:xfrm>
            <a:off x="1071299" y="5476775"/>
            <a:ext cx="4777374" cy="2226124"/>
          </a:xfrm>
          <a:prstGeom prst="rect">
            <a:avLst/>
          </a:prstGeom>
          <a:noFill/>
          <a:ln>
            <a:noFill/>
          </a:ln>
        </p:spPr>
      </p:pic>
      <p:sp>
        <p:nvSpPr>
          <p:cNvPr id="2300" name="Shape 2300"/>
          <p:cNvSpPr txBox="1"/>
          <p:nvPr/>
        </p:nvSpPr>
        <p:spPr>
          <a:xfrm>
            <a:off x="72161" y="7573200"/>
            <a:ext cx="6182400" cy="1742700"/>
          </a:xfrm>
          <a:prstGeom prst="rect">
            <a:avLst/>
          </a:prstGeom>
          <a:noFill/>
          <a:ln>
            <a:noFill/>
          </a:ln>
        </p:spPr>
        <p:txBody>
          <a:bodyPr anchorCtr="0" anchor="t" bIns="91425" lIns="91425" rIns="91425" tIns="91425">
            <a:noAutofit/>
          </a:bodyPr>
          <a:lstStyle/>
          <a:p>
            <a:pPr indent="10287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시나리오</a:t>
            </a:r>
          </a:p>
          <a:p>
            <a:pPr indent="11049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이미지를 업로드를 포함한 후기 작성시</a:t>
            </a:r>
          </a:p>
          <a:p>
            <a:pPr indent="11049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2. 단순 후기를 작성할시 </a:t>
            </a:r>
          </a:p>
          <a:p>
            <a:pPr indent="10287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10287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기대결과</a:t>
            </a:r>
          </a:p>
          <a:p>
            <a:pPr indent="11049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이미지 업로드시 랜덤으로 값을뽑아 중복된 값을 피해 저장 이미지를 포함한 </a:t>
            </a:r>
          </a:p>
          <a:p>
            <a:pPr indent="11049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후기 표시됨</a:t>
            </a:r>
          </a:p>
          <a:p>
            <a:pPr indent="10287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텍스트 후기 화면에 표시됨</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sp>
        <p:nvSpPr>
          <p:cNvPr id="2301" name="Shape 2301"/>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302" name="Shape 2302"/>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6" name="Shape 2306"/>
        <p:cNvGrpSpPr/>
        <p:nvPr/>
      </p:nvGrpSpPr>
      <p:grpSpPr>
        <a:xfrm>
          <a:off x="0" y="0"/>
          <a:ext cx="0" cy="0"/>
          <a:chOff x="0" y="0"/>
          <a:chExt cx="0" cy="0"/>
        </a:xfrm>
      </p:grpSpPr>
      <p:cxnSp>
        <p:nvCxnSpPr>
          <p:cNvPr id="2307" name="Shape 2307"/>
          <p:cNvCxnSpPr/>
          <p:nvPr/>
        </p:nvCxnSpPr>
        <p:spPr>
          <a:xfrm>
            <a:off x="1268412"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08" name="Shape 2308"/>
          <p:cNvSpPr txBox="1"/>
          <p:nvPr/>
        </p:nvSpPr>
        <p:spPr>
          <a:xfrm>
            <a:off x="955675" y="4100525"/>
            <a:ext cx="6182400" cy="11622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시나리오</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다른 회원의 좋아요 버튼을 누르거나 취소할 시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기대결과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1.해당회원의 좋아요수가 1 증가또는 감소한다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2.버튼이 변형된다.</a:t>
            </a:r>
          </a:p>
          <a:p>
            <a:pPr indent="55372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pic>
        <p:nvPicPr>
          <p:cNvPr id="2309" name="Shape 2309"/>
          <p:cNvPicPr preferRelativeResize="0"/>
          <p:nvPr/>
        </p:nvPicPr>
        <p:blipFill rotWithShape="1">
          <a:blip r:embed="rId3">
            <a:alphaModFix/>
          </a:blip>
          <a:srcRect b="0" l="0" r="0" t="0"/>
          <a:stretch/>
        </p:blipFill>
        <p:spPr>
          <a:xfrm>
            <a:off x="1031875" y="1829975"/>
            <a:ext cx="4700525" cy="2194348"/>
          </a:xfrm>
          <a:prstGeom prst="rect">
            <a:avLst/>
          </a:prstGeom>
          <a:noFill/>
          <a:ln>
            <a:noFill/>
          </a:ln>
        </p:spPr>
      </p:pic>
      <p:sp>
        <p:nvSpPr>
          <p:cNvPr id="2310" name="Shape 231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311" name="Shape 2311"/>
          <p:cNvSpPr txBox="1"/>
          <p:nvPr/>
        </p:nvSpPr>
        <p:spPr>
          <a:xfrm>
            <a:off x="1052499" y="1127125"/>
            <a:ext cx="39315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User Like&amp;Follow_Test</a:t>
            </a:r>
          </a:p>
        </p:txBody>
      </p:sp>
      <p:pic>
        <p:nvPicPr>
          <p:cNvPr id="2312" name="Shape 2312"/>
          <p:cNvPicPr preferRelativeResize="0"/>
          <p:nvPr/>
        </p:nvPicPr>
        <p:blipFill rotWithShape="1">
          <a:blip r:embed="rId4">
            <a:alphaModFix/>
          </a:blip>
          <a:srcRect b="0" l="0" r="0" t="0"/>
          <a:stretch/>
        </p:blipFill>
        <p:spPr>
          <a:xfrm>
            <a:off x="1031875" y="5338925"/>
            <a:ext cx="4700523" cy="2451725"/>
          </a:xfrm>
          <a:prstGeom prst="rect">
            <a:avLst/>
          </a:prstGeom>
          <a:noFill/>
          <a:ln>
            <a:noFill/>
          </a:ln>
        </p:spPr>
      </p:pic>
      <p:sp>
        <p:nvSpPr>
          <p:cNvPr id="2313" name="Shape 2313"/>
          <p:cNvSpPr txBox="1"/>
          <p:nvPr/>
        </p:nvSpPr>
        <p:spPr>
          <a:xfrm>
            <a:off x="-577850" y="7954550"/>
            <a:ext cx="6182400" cy="1373699"/>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시나리오</a:t>
            </a:r>
          </a:p>
          <a:p>
            <a:pPr indent="149860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다른 회원의 팔로우를 누르거나 취소할시</a:t>
            </a:r>
          </a:p>
          <a:p>
            <a:pPr indent="14224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p>
          <a:p>
            <a:pPr indent="14224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기대결과</a:t>
            </a:r>
          </a:p>
          <a:p>
            <a:pPr indent="14224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 팔로우시 마이페이지, 친구페이지 팔로우중인목록에 정보가 기재된다.</a:t>
            </a:r>
          </a:p>
          <a:p>
            <a:pPr indent="142240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팔로우버튼이 변형된다.</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pic>
        <p:nvPicPr>
          <p:cNvPr id="2314" name="Shape 2314"/>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2315" name="Shape 2315"/>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2316" name="Shape 2316"/>
          <p:cNvGrpSpPr/>
          <p:nvPr/>
        </p:nvGrpSpPr>
        <p:grpSpPr>
          <a:xfrm>
            <a:off x="6159042" y="6837749"/>
            <a:ext cx="827574" cy="1324415"/>
            <a:chOff x="0" y="-42"/>
            <a:chExt cx="1341876342" cy="2147483642"/>
          </a:xfrm>
        </p:grpSpPr>
        <p:sp>
          <p:nvSpPr>
            <p:cNvPr id="2317" name="Shape 2317"/>
            <p:cNvSpPr/>
            <p:nvPr/>
          </p:nvSpPr>
          <p:spPr>
            <a:xfrm rot="-5400000">
              <a:off x="-430176002"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18" name="Shape 2318"/>
            <p:cNvSpPr txBox="1"/>
            <p:nvPr/>
          </p:nvSpPr>
          <p:spPr>
            <a:xfrm>
              <a:off x="235037025" y="22166515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319" name="Shape 2319"/>
            <p:cNvCxnSpPr/>
            <p:nvPr/>
          </p:nvCxnSpPr>
          <p:spPr>
            <a:xfrm>
              <a:off x="372809925" y="10001973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320" name="Shape 2320"/>
            <p:cNvSpPr txBox="1"/>
            <p:nvPr/>
          </p:nvSpPr>
          <p:spPr>
            <a:xfrm>
              <a:off x="0" y="1066674000"/>
              <a:ext cx="1341876342" cy="104559585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grpSp>
        <p:nvGrpSpPr>
          <p:cNvPr id="195" name="Shape 195"/>
          <p:cNvGrpSpPr/>
          <p:nvPr/>
        </p:nvGrpSpPr>
        <p:grpSpPr>
          <a:xfrm>
            <a:off x="6234796" y="1221174"/>
            <a:ext cx="728380" cy="1324415"/>
            <a:chOff x="0" y="-42"/>
            <a:chExt cx="1181037048" cy="2147483642"/>
          </a:xfrm>
        </p:grpSpPr>
        <p:sp>
          <p:nvSpPr>
            <p:cNvPr id="196" name="Shape 196"/>
            <p:cNvSpPr/>
            <p:nvPr/>
          </p:nvSpPr>
          <p:spPr>
            <a:xfrm rot="-5400000">
              <a:off x="-553057040"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7" name="Shape 197"/>
            <p:cNvSpPr txBox="1"/>
            <p:nvPr/>
          </p:nvSpPr>
          <p:spPr>
            <a:xfrm>
              <a:off x="111211900" y="827524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198" name="Shape 198"/>
            <p:cNvCxnSpPr/>
            <p:nvPr/>
          </p:nvCxnSpPr>
          <p:spPr>
            <a:xfrm>
              <a:off x="249928875" y="889881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99" name="Shape 199"/>
            <p:cNvSpPr txBox="1"/>
            <p:nvPr/>
          </p:nvSpPr>
          <p:spPr>
            <a:xfrm>
              <a:off x="0" y="10342875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200" name="Shape 200"/>
          <p:cNvCxnSpPr/>
          <p:nvPr/>
        </p:nvCxnSpPr>
        <p:spPr>
          <a:xfrm>
            <a:off x="1268412"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201" name="Shape 201"/>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202" name="Shape 202"/>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마이페이지 &amp; SNS</a:t>
            </a:r>
          </a:p>
        </p:txBody>
      </p:sp>
      <p:pic>
        <p:nvPicPr>
          <p:cNvPr id="203" name="Shape 203"/>
          <p:cNvPicPr preferRelativeResize="0"/>
          <p:nvPr/>
        </p:nvPicPr>
        <p:blipFill rotWithShape="1">
          <a:blip r:embed="rId3">
            <a:alphaModFix/>
          </a:blip>
          <a:srcRect b="0" l="0" r="0" t="0"/>
          <a:stretch/>
        </p:blipFill>
        <p:spPr>
          <a:xfrm>
            <a:off x="1095075" y="1741425"/>
            <a:ext cx="4709719" cy="2703186"/>
          </a:xfrm>
          <a:prstGeom prst="rect">
            <a:avLst/>
          </a:prstGeom>
          <a:noFill/>
          <a:ln>
            <a:noFill/>
          </a:ln>
        </p:spPr>
      </p:pic>
      <p:pic>
        <p:nvPicPr>
          <p:cNvPr id="204" name="Shape 204"/>
          <p:cNvPicPr preferRelativeResize="0"/>
          <p:nvPr/>
        </p:nvPicPr>
        <p:blipFill rotWithShape="1">
          <a:blip r:embed="rId4">
            <a:alphaModFix/>
          </a:blip>
          <a:srcRect b="0" l="0" r="0" t="0"/>
          <a:stretch/>
        </p:blipFill>
        <p:spPr>
          <a:xfrm>
            <a:off x="2844836" y="4443350"/>
            <a:ext cx="2105024" cy="381000"/>
          </a:xfrm>
          <a:prstGeom prst="rect">
            <a:avLst/>
          </a:prstGeom>
          <a:noFill/>
          <a:ln>
            <a:noFill/>
          </a:ln>
        </p:spPr>
      </p:pic>
      <p:pic>
        <p:nvPicPr>
          <p:cNvPr id="205" name="Shape 205"/>
          <p:cNvPicPr preferRelativeResize="0"/>
          <p:nvPr/>
        </p:nvPicPr>
        <p:blipFill rotWithShape="1">
          <a:blip r:embed="rId5">
            <a:alphaModFix/>
          </a:blip>
          <a:srcRect b="0" l="0" r="0" t="0"/>
          <a:stretch/>
        </p:blipFill>
        <p:spPr>
          <a:xfrm>
            <a:off x="2007174" y="4920498"/>
            <a:ext cx="2880824" cy="4023549"/>
          </a:xfrm>
          <a:prstGeom prst="rect">
            <a:avLst/>
          </a:prstGeom>
          <a:noFill/>
          <a:ln>
            <a:noFill/>
          </a:ln>
        </p:spPr>
      </p:pic>
      <p:pic>
        <p:nvPicPr>
          <p:cNvPr id="206" name="Shape 206"/>
          <p:cNvPicPr preferRelativeResize="0"/>
          <p:nvPr/>
        </p:nvPicPr>
        <p:blipFill rotWithShape="1">
          <a:blip r:embed="rId6">
            <a:alphaModFix/>
          </a:blip>
          <a:srcRect b="0" l="0" r="0" t="0"/>
          <a:stretch/>
        </p:blipFill>
        <p:spPr>
          <a:xfrm>
            <a:off x="3001211" y="8949250"/>
            <a:ext cx="2105024" cy="381000"/>
          </a:xfrm>
          <a:prstGeom prst="rect">
            <a:avLst/>
          </a:prstGeom>
          <a:noFill/>
          <a:ln>
            <a:noFill/>
          </a:ln>
        </p:spPr>
      </p:pic>
      <p:pic>
        <p:nvPicPr>
          <p:cNvPr id="207" name="Shape 207"/>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208" name="Shape 208"/>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4" name="Shape 2324"/>
        <p:cNvGrpSpPr/>
        <p:nvPr/>
      </p:nvGrpSpPr>
      <p:grpSpPr>
        <a:xfrm>
          <a:off x="0" y="0"/>
          <a:ext cx="0" cy="0"/>
          <a:chOff x="0" y="0"/>
          <a:chExt cx="0" cy="0"/>
        </a:xfrm>
      </p:grpSpPr>
      <p:cxnSp>
        <p:nvCxnSpPr>
          <p:cNvPr id="2325" name="Shape 2325"/>
          <p:cNvCxnSpPr/>
          <p:nvPr/>
        </p:nvCxnSpPr>
        <p:spPr>
          <a:xfrm>
            <a:off x="1196975"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26" name="Shape 2326"/>
          <p:cNvSpPr txBox="1"/>
          <p:nvPr/>
        </p:nvSpPr>
        <p:spPr>
          <a:xfrm>
            <a:off x="-330500" y="4024387"/>
            <a:ext cx="6301199" cy="2178300"/>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인물 검색 할 시</a:t>
            </a:r>
          </a:p>
          <a:p>
            <a:pPr indent="149860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기대결과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2. 검색 키워드에 맞는 인물들을 검색해 준다.  </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sp>
        <p:nvSpPr>
          <p:cNvPr id="2327" name="Shape 232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328" name="Shape 2328"/>
          <p:cNvSpPr txBox="1"/>
          <p:nvPr/>
        </p:nvSpPr>
        <p:spPr>
          <a:xfrm>
            <a:off x="1052500" y="1127125"/>
            <a:ext cx="5472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(6) SearchPeople &amp; SearchPeople Filter Test  </a:t>
            </a:r>
          </a:p>
        </p:txBody>
      </p:sp>
      <p:pic>
        <p:nvPicPr>
          <p:cNvPr id="2329" name="Shape 2329"/>
          <p:cNvPicPr preferRelativeResize="0"/>
          <p:nvPr/>
        </p:nvPicPr>
        <p:blipFill rotWithShape="1">
          <a:blip r:embed="rId3">
            <a:alphaModFix/>
          </a:blip>
          <a:srcRect b="0" l="0" r="0" t="0"/>
          <a:stretch/>
        </p:blipFill>
        <p:spPr>
          <a:xfrm>
            <a:off x="1052500" y="1808300"/>
            <a:ext cx="4756948" cy="2304999"/>
          </a:xfrm>
          <a:prstGeom prst="rect">
            <a:avLst/>
          </a:prstGeom>
          <a:noFill/>
          <a:ln>
            <a:noFill/>
          </a:ln>
        </p:spPr>
      </p:pic>
      <p:sp>
        <p:nvSpPr>
          <p:cNvPr id="2330" name="Shape 2330"/>
          <p:cNvSpPr txBox="1"/>
          <p:nvPr/>
        </p:nvSpPr>
        <p:spPr>
          <a:xfrm>
            <a:off x="-335750" y="7691470"/>
            <a:ext cx="6301199" cy="1457399"/>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  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인물 검색 시 인기순 필터와 멘토 필터를 사용할 경우</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a:t>
            </a:r>
          </a:p>
          <a:p>
            <a:pPr indent="457200" lvl="0" marL="914400" marR="0" rtl="0" algn="l">
              <a:lnSpc>
                <a:spcPct val="115000"/>
              </a:lnSpc>
              <a:spcBef>
                <a:spcPts val="0"/>
              </a:spcBef>
              <a:spcAft>
                <a:spcPts val="0"/>
              </a:spcAft>
              <a:buClr>
                <a:schemeClr val="dk1"/>
              </a:buClr>
              <a:buSzPct val="25000"/>
              <a:buFont typeface="Verdana"/>
              <a:buNone/>
            </a:pPr>
            <a:r>
              <a:rPr b="1" i="0" lang="en-US" sz="1000" u="none" cap="none" strike="noStrike">
                <a:solidFill>
                  <a:schemeClr val="dk1"/>
                </a:solidFill>
                <a:latin typeface="Verdana"/>
                <a:ea typeface="Verdana"/>
                <a:cs typeface="Verdana"/>
                <a:sym typeface="Verdana"/>
              </a:rPr>
              <a:t>기대결과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검색 키워드와 맞는 인물들 중 멘토로 활동 중인 인물들을 인기순으로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출력한다.</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pic>
        <p:nvPicPr>
          <p:cNvPr id="2331" name="Shape 2331"/>
          <p:cNvPicPr preferRelativeResize="0"/>
          <p:nvPr/>
        </p:nvPicPr>
        <p:blipFill rotWithShape="1">
          <a:blip r:embed="rId4">
            <a:alphaModFix/>
          </a:blip>
          <a:srcRect b="0" l="0" r="0" t="0"/>
          <a:stretch/>
        </p:blipFill>
        <p:spPr>
          <a:xfrm>
            <a:off x="1052500" y="5417025"/>
            <a:ext cx="4918201" cy="2231374"/>
          </a:xfrm>
          <a:prstGeom prst="rect">
            <a:avLst/>
          </a:prstGeom>
          <a:noFill/>
          <a:ln>
            <a:noFill/>
          </a:ln>
        </p:spPr>
      </p:pic>
      <p:sp>
        <p:nvSpPr>
          <p:cNvPr id="2332" name="Shape 2332"/>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333" name="Shape 2333"/>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grpSp>
        <p:nvGrpSpPr>
          <p:cNvPr id="2334" name="Shape 2334"/>
          <p:cNvGrpSpPr/>
          <p:nvPr/>
        </p:nvGrpSpPr>
        <p:grpSpPr>
          <a:xfrm>
            <a:off x="-95950" y="6782186"/>
            <a:ext cx="825999" cy="1324415"/>
            <a:chOff x="0" y="0"/>
            <a:chExt cx="1339322570" cy="2147483642"/>
          </a:xfrm>
        </p:grpSpPr>
        <p:sp>
          <p:nvSpPr>
            <p:cNvPr id="2335" name="Shape 2335"/>
            <p:cNvSpPr/>
            <p:nvPr/>
          </p:nvSpPr>
          <p:spPr>
            <a:xfrm rot="5400000">
              <a:off x="-4380768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36" name="Shape 2336"/>
            <p:cNvSpPr txBox="1"/>
            <p:nvPr/>
          </p:nvSpPr>
          <p:spPr>
            <a:xfrm>
              <a:off x="225720525"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337" name="Shape 2337"/>
            <p:cNvCxnSpPr/>
            <p:nvPr/>
          </p:nvCxnSpPr>
          <p:spPr>
            <a:xfrm>
              <a:off x="364346075" y="9242047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338" name="Shape 2338"/>
            <p:cNvSpPr txBox="1"/>
            <p:nvPr/>
          </p:nvSpPr>
          <p:spPr>
            <a:xfrm>
              <a:off x="0" y="1034306300"/>
              <a:ext cx="1339322570" cy="9980871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8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2" name="Shape 2342"/>
        <p:cNvGrpSpPr/>
        <p:nvPr/>
      </p:nvGrpSpPr>
      <p:grpSpPr>
        <a:xfrm>
          <a:off x="0" y="0"/>
          <a:ext cx="0" cy="0"/>
          <a:chOff x="0" y="0"/>
          <a:chExt cx="0" cy="0"/>
        </a:xfrm>
      </p:grpSpPr>
      <p:cxnSp>
        <p:nvCxnSpPr>
          <p:cNvPr id="2343" name="Shape 2343"/>
          <p:cNvCxnSpPr/>
          <p:nvPr/>
        </p:nvCxnSpPr>
        <p:spPr>
          <a:xfrm>
            <a:off x="1196975"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44" name="Shape 2344"/>
          <p:cNvSpPr txBox="1"/>
          <p:nvPr/>
        </p:nvSpPr>
        <p:spPr>
          <a:xfrm>
            <a:off x="-283650" y="3938246"/>
            <a:ext cx="6301199" cy="1608599"/>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  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스터디 검색 할 시</a:t>
            </a:r>
          </a:p>
          <a:p>
            <a:pPr indent="149860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기대결과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검색 키워드에 맞는 스터디들을 검색해 준다.  </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sp>
        <p:nvSpPr>
          <p:cNvPr id="2345" name="Shape 234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346" name="Shape 2346"/>
          <p:cNvSpPr txBox="1"/>
          <p:nvPr/>
        </p:nvSpPr>
        <p:spPr>
          <a:xfrm>
            <a:off x="1052500" y="1127125"/>
            <a:ext cx="49649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(7) SearchStudy &amp; SearchStudy Filter  Test  </a:t>
            </a:r>
          </a:p>
        </p:txBody>
      </p:sp>
      <p:pic>
        <p:nvPicPr>
          <p:cNvPr id="2347" name="Shape 2347"/>
          <p:cNvPicPr preferRelativeResize="0"/>
          <p:nvPr/>
        </p:nvPicPr>
        <p:blipFill rotWithShape="1">
          <a:blip r:embed="rId3">
            <a:alphaModFix/>
          </a:blip>
          <a:srcRect b="0" l="0" r="0" t="0"/>
          <a:stretch/>
        </p:blipFill>
        <p:spPr>
          <a:xfrm>
            <a:off x="1052500" y="1895875"/>
            <a:ext cx="4808550" cy="2118574"/>
          </a:xfrm>
          <a:prstGeom prst="rect">
            <a:avLst/>
          </a:prstGeom>
          <a:noFill/>
          <a:ln>
            <a:noFill/>
          </a:ln>
        </p:spPr>
      </p:pic>
      <p:sp>
        <p:nvSpPr>
          <p:cNvPr id="2348" name="Shape 2348"/>
          <p:cNvSpPr txBox="1"/>
          <p:nvPr/>
        </p:nvSpPr>
        <p:spPr>
          <a:xfrm>
            <a:off x="-241150" y="7438393"/>
            <a:ext cx="6301199" cy="1280999"/>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스터디 검색 시 거리와 실력 조건을 입력 할 시</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기대결과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입력한 거리와 실력 조건과 가까운 순으로 스터디 검색 결과를 출력한다.   </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pic>
        <p:nvPicPr>
          <p:cNvPr id="2349" name="Shape 2349"/>
          <p:cNvPicPr preferRelativeResize="0"/>
          <p:nvPr/>
        </p:nvPicPr>
        <p:blipFill rotWithShape="1">
          <a:blip r:embed="rId3">
            <a:alphaModFix/>
          </a:blip>
          <a:srcRect b="0" l="0" r="0" t="0"/>
          <a:stretch/>
        </p:blipFill>
        <p:spPr>
          <a:xfrm>
            <a:off x="1099100" y="5376575"/>
            <a:ext cx="4808550" cy="2118574"/>
          </a:xfrm>
          <a:prstGeom prst="rect">
            <a:avLst/>
          </a:prstGeom>
          <a:noFill/>
          <a:ln>
            <a:noFill/>
          </a:ln>
        </p:spPr>
      </p:pic>
      <p:pic>
        <p:nvPicPr>
          <p:cNvPr id="2350" name="Shape 2350"/>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2351" name="Shape 2351"/>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2352" name="Shape 2352"/>
          <p:cNvGrpSpPr/>
          <p:nvPr/>
        </p:nvGrpSpPr>
        <p:grpSpPr>
          <a:xfrm>
            <a:off x="6159042" y="6837749"/>
            <a:ext cx="827574" cy="1324415"/>
            <a:chOff x="0" y="-42"/>
            <a:chExt cx="1341876342" cy="2147483642"/>
          </a:xfrm>
        </p:grpSpPr>
        <p:sp>
          <p:nvSpPr>
            <p:cNvPr id="2353" name="Shape 2353"/>
            <p:cNvSpPr/>
            <p:nvPr/>
          </p:nvSpPr>
          <p:spPr>
            <a:xfrm rot="-5400000">
              <a:off x="-430176002"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54" name="Shape 2354"/>
            <p:cNvSpPr txBox="1"/>
            <p:nvPr/>
          </p:nvSpPr>
          <p:spPr>
            <a:xfrm>
              <a:off x="235037025" y="22166515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355" name="Shape 2355"/>
            <p:cNvCxnSpPr/>
            <p:nvPr/>
          </p:nvCxnSpPr>
          <p:spPr>
            <a:xfrm>
              <a:off x="372809925" y="10001973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356" name="Shape 2356"/>
            <p:cNvSpPr txBox="1"/>
            <p:nvPr/>
          </p:nvSpPr>
          <p:spPr>
            <a:xfrm>
              <a:off x="0" y="1066674000"/>
              <a:ext cx="1341876342" cy="104559585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0" name="Shape 2360"/>
        <p:cNvGrpSpPr/>
        <p:nvPr/>
      </p:nvGrpSpPr>
      <p:grpSpPr>
        <a:xfrm>
          <a:off x="0" y="0"/>
          <a:ext cx="0" cy="0"/>
          <a:chOff x="0" y="0"/>
          <a:chExt cx="0" cy="0"/>
        </a:xfrm>
      </p:grpSpPr>
      <p:cxnSp>
        <p:nvCxnSpPr>
          <p:cNvPr id="2361" name="Shape 2361"/>
          <p:cNvCxnSpPr/>
          <p:nvPr/>
        </p:nvCxnSpPr>
        <p:spPr>
          <a:xfrm>
            <a:off x="1196975"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62" name="Shape 2362"/>
          <p:cNvSpPr txBox="1"/>
          <p:nvPr/>
        </p:nvSpPr>
        <p:spPr>
          <a:xfrm>
            <a:off x="-366725" y="3991069"/>
            <a:ext cx="6301199" cy="1433699"/>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관심사 태그를 입력 할 시</a:t>
            </a: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기대 결과</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1. 관심사를 키워드로 가진 스터디 중 인기 스터디를   추천해 준다. </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sp>
        <p:nvSpPr>
          <p:cNvPr id="2363" name="Shape 236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7-1. JUnit 단위테스트</a:t>
            </a:r>
          </a:p>
        </p:txBody>
      </p:sp>
      <p:sp>
        <p:nvSpPr>
          <p:cNvPr id="2364" name="Shape 2364"/>
          <p:cNvSpPr txBox="1"/>
          <p:nvPr/>
        </p:nvSpPr>
        <p:spPr>
          <a:xfrm>
            <a:off x="1052500" y="1127125"/>
            <a:ext cx="5472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(8)  TagSuggest &amp; ItemRecommender Test</a:t>
            </a:r>
          </a:p>
        </p:txBody>
      </p:sp>
      <p:pic>
        <p:nvPicPr>
          <p:cNvPr id="2365" name="Shape 2365"/>
          <p:cNvPicPr preferRelativeResize="0"/>
          <p:nvPr/>
        </p:nvPicPr>
        <p:blipFill rotWithShape="1">
          <a:blip r:embed="rId3">
            <a:alphaModFix/>
          </a:blip>
          <a:srcRect b="0" l="0" r="0" t="0"/>
          <a:stretch/>
        </p:blipFill>
        <p:spPr>
          <a:xfrm>
            <a:off x="1052500" y="1866275"/>
            <a:ext cx="4805776" cy="2069149"/>
          </a:xfrm>
          <a:prstGeom prst="rect">
            <a:avLst/>
          </a:prstGeom>
          <a:noFill/>
          <a:ln>
            <a:noFill/>
          </a:ln>
        </p:spPr>
      </p:pic>
      <p:sp>
        <p:nvSpPr>
          <p:cNvPr id="2366" name="Shape 2366"/>
          <p:cNvSpPr txBox="1"/>
          <p:nvPr/>
        </p:nvSpPr>
        <p:spPr>
          <a:xfrm>
            <a:off x="-285375" y="7714375"/>
            <a:ext cx="7037700" cy="1263000"/>
          </a:xfrm>
          <a:prstGeom prst="rect">
            <a:avLst/>
          </a:prstGeom>
          <a:noFill/>
          <a:ln>
            <a:noFill/>
          </a:ln>
        </p:spPr>
        <p:txBody>
          <a:bodyPr anchorCtr="0" anchor="t" bIns="91425" lIns="91425" rIns="91425" tIns="91425">
            <a:noAutofit/>
          </a:bodyPr>
          <a:lstStyle/>
          <a:p>
            <a:pPr indent="142240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시나리오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1.  사용자 아이디를 입력 할 시</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r>
              <a:rPr b="1" i="0" lang="en-US" sz="1000" u="none" cap="none" strike="noStrike">
                <a:solidFill>
                  <a:schemeClr val="dk1"/>
                </a:solidFill>
                <a:latin typeface="Verdana"/>
                <a:ea typeface="Verdana"/>
                <a:cs typeface="Verdana"/>
                <a:sym typeface="Verdana"/>
              </a:rPr>
              <a:t> 기대 결과</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                              1. 사용자의 활동 내역에 따라 유사한 사용자를 찾고 그 사용자를 토대로 아이템을 추천해 준다.</a:t>
            </a:r>
          </a:p>
          <a:p>
            <a:pPr indent="0" lvl="0" marL="0" marR="0" rtl="0" algn="l">
              <a:lnSpc>
                <a:spcPct val="115000"/>
              </a:lnSpc>
              <a:spcBef>
                <a:spcPts val="0"/>
              </a:spcBef>
              <a:spcAft>
                <a:spcPts val="0"/>
              </a:spcAft>
              <a:buClr>
                <a:srgbClr val="000000"/>
              </a:buClr>
              <a:buFont typeface="Arial"/>
              <a:buNone/>
            </a:pPr>
            <a:r>
              <a:t/>
            </a:r>
            <a:endParaRPr b="1" i="0" sz="1000" u="none" cap="none" strike="noStrike">
              <a:solidFill>
                <a:schemeClr val="dk1"/>
              </a:solidFill>
              <a:latin typeface="Verdana"/>
              <a:ea typeface="Verdana"/>
              <a:cs typeface="Verdana"/>
              <a:sym typeface="Verdana"/>
            </a:endParaRPr>
          </a:p>
        </p:txBody>
      </p:sp>
      <p:pic>
        <p:nvPicPr>
          <p:cNvPr id="2367" name="Shape 2367"/>
          <p:cNvPicPr preferRelativeResize="0"/>
          <p:nvPr/>
        </p:nvPicPr>
        <p:blipFill rotWithShape="1">
          <a:blip r:embed="rId4">
            <a:alphaModFix/>
          </a:blip>
          <a:srcRect b="0" l="0" r="0" t="0"/>
          <a:stretch/>
        </p:blipFill>
        <p:spPr>
          <a:xfrm>
            <a:off x="1052500" y="5404225"/>
            <a:ext cx="5184674" cy="2178299"/>
          </a:xfrm>
          <a:prstGeom prst="rect">
            <a:avLst/>
          </a:prstGeom>
          <a:noFill/>
          <a:ln>
            <a:noFill/>
          </a:ln>
        </p:spPr>
      </p:pic>
      <p:sp>
        <p:nvSpPr>
          <p:cNvPr id="2368" name="Shape 2368"/>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369" name="Shape 2369"/>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grpSp>
        <p:nvGrpSpPr>
          <p:cNvPr id="2370" name="Shape 2370"/>
          <p:cNvGrpSpPr/>
          <p:nvPr/>
        </p:nvGrpSpPr>
        <p:grpSpPr>
          <a:xfrm>
            <a:off x="-95950" y="6782186"/>
            <a:ext cx="825999" cy="1324415"/>
            <a:chOff x="0" y="0"/>
            <a:chExt cx="1339322570" cy="2147483642"/>
          </a:xfrm>
        </p:grpSpPr>
        <p:sp>
          <p:nvSpPr>
            <p:cNvPr id="2371" name="Shape 2371"/>
            <p:cNvSpPr/>
            <p:nvPr/>
          </p:nvSpPr>
          <p:spPr>
            <a:xfrm rot="5400000">
              <a:off x="-4380768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72" name="Shape 2372"/>
            <p:cNvSpPr txBox="1"/>
            <p:nvPr/>
          </p:nvSpPr>
          <p:spPr>
            <a:xfrm>
              <a:off x="225720525"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373" name="Shape 2373"/>
            <p:cNvCxnSpPr/>
            <p:nvPr/>
          </p:nvCxnSpPr>
          <p:spPr>
            <a:xfrm>
              <a:off x="364346075" y="9242047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374" name="Shape 2374"/>
            <p:cNvSpPr txBox="1"/>
            <p:nvPr/>
          </p:nvSpPr>
          <p:spPr>
            <a:xfrm>
              <a:off x="0" y="1034306300"/>
              <a:ext cx="1339322570" cy="9980871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8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8" name="Shape 2378"/>
        <p:cNvGrpSpPr/>
        <p:nvPr/>
      </p:nvGrpSpPr>
      <p:grpSpPr>
        <a:xfrm>
          <a:off x="0" y="0"/>
          <a:ext cx="0" cy="0"/>
          <a:chOff x="0" y="0"/>
          <a:chExt cx="0" cy="0"/>
        </a:xfrm>
      </p:grpSpPr>
      <p:cxnSp>
        <p:nvCxnSpPr>
          <p:cNvPr id="2379" name="Shape 2379"/>
          <p:cNvCxnSpPr/>
          <p:nvPr/>
        </p:nvCxnSpPr>
        <p:spPr>
          <a:xfrm>
            <a:off x="1268412"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80" name="Shape 238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7-2. 웹표준</a:t>
            </a:r>
          </a:p>
        </p:txBody>
      </p:sp>
      <p:sp>
        <p:nvSpPr>
          <p:cNvPr id="2381" name="Shape 2381"/>
          <p:cNvSpPr txBox="1"/>
          <p:nvPr/>
        </p:nvSpPr>
        <p:spPr>
          <a:xfrm>
            <a:off x="1052500" y="1127125"/>
            <a:ext cx="5472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웹표준 검사</a:t>
            </a:r>
          </a:p>
        </p:txBody>
      </p:sp>
      <p:pic>
        <p:nvPicPr>
          <p:cNvPr id="2382" name="Shape 2382"/>
          <p:cNvPicPr preferRelativeResize="0"/>
          <p:nvPr/>
        </p:nvPicPr>
        <p:blipFill rotWithShape="1">
          <a:blip r:embed="rId3">
            <a:alphaModFix/>
          </a:blip>
          <a:srcRect b="0" l="0" r="0" t="0"/>
          <a:stretch/>
        </p:blipFill>
        <p:spPr>
          <a:xfrm>
            <a:off x="1006824" y="4999748"/>
            <a:ext cx="4829645" cy="2950800"/>
          </a:xfrm>
          <a:prstGeom prst="rect">
            <a:avLst/>
          </a:prstGeom>
          <a:noFill/>
          <a:ln>
            <a:noFill/>
          </a:ln>
        </p:spPr>
      </p:pic>
      <p:pic>
        <p:nvPicPr>
          <p:cNvPr id="2383" name="Shape 2383"/>
          <p:cNvPicPr preferRelativeResize="0"/>
          <p:nvPr/>
        </p:nvPicPr>
        <p:blipFill rotWithShape="1">
          <a:blip r:embed="rId4">
            <a:alphaModFix/>
          </a:blip>
          <a:srcRect b="0" l="0" r="0" t="0"/>
          <a:stretch/>
        </p:blipFill>
        <p:spPr>
          <a:xfrm>
            <a:off x="1057107" y="1967950"/>
            <a:ext cx="4829640" cy="3031804"/>
          </a:xfrm>
          <a:prstGeom prst="rect">
            <a:avLst/>
          </a:prstGeom>
          <a:noFill/>
          <a:ln>
            <a:noFill/>
          </a:ln>
        </p:spPr>
      </p:pic>
      <p:pic>
        <p:nvPicPr>
          <p:cNvPr id="2384" name="Shape 2384"/>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2385" name="Shape 2385"/>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2386" name="Shape 2386"/>
          <p:cNvGrpSpPr/>
          <p:nvPr/>
        </p:nvGrpSpPr>
        <p:grpSpPr>
          <a:xfrm>
            <a:off x="6159042" y="6837749"/>
            <a:ext cx="827574" cy="1324415"/>
            <a:chOff x="0" y="-42"/>
            <a:chExt cx="1341876342" cy="2147483642"/>
          </a:xfrm>
        </p:grpSpPr>
        <p:sp>
          <p:nvSpPr>
            <p:cNvPr id="2387" name="Shape 2387"/>
            <p:cNvSpPr/>
            <p:nvPr/>
          </p:nvSpPr>
          <p:spPr>
            <a:xfrm rot="-5400000">
              <a:off x="-430176002"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88" name="Shape 2388"/>
            <p:cNvSpPr txBox="1"/>
            <p:nvPr/>
          </p:nvSpPr>
          <p:spPr>
            <a:xfrm>
              <a:off x="235037025" y="22166515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389" name="Shape 2389"/>
            <p:cNvCxnSpPr/>
            <p:nvPr/>
          </p:nvCxnSpPr>
          <p:spPr>
            <a:xfrm>
              <a:off x="372809925" y="10001973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390" name="Shape 2390"/>
            <p:cNvSpPr txBox="1"/>
            <p:nvPr/>
          </p:nvSpPr>
          <p:spPr>
            <a:xfrm>
              <a:off x="0" y="1066674000"/>
              <a:ext cx="1341876342" cy="104559585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4" name="Shape 2394"/>
        <p:cNvGrpSpPr/>
        <p:nvPr/>
      </p:nvGrpSpPr>
      <p:grpSpPr>
        <a:xfrm>
          <a:off x="0" y="0"/>
          <a:ext cx="0" cy="0"/>
          <a:chOff x="0" y="0"/>
          <a:chExt cx="0" cy="0"/>
        </a:xfrm>
      </p:grpSpPr>
      <p:cxnSp>
        <p:nvCxnSpPr>
          <p:cNvPr id="2395" name="Shape 2395"/>
          <p:cNvCxnSpPr/>
          <p:nvPr/>
        </p:nvCxnSpPr>
        <p:spPr>
          <a:xfrm>
            <a:off x="1196975"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396" name="Shape 239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7-2. 웹표준</a:t>
            </a:r>
          </a:p>
        </p:txBody>
      </p:sp>
      <p:sp>
        <p:nvSpPr>
          <p:cNvPr id="2397" name="Shape 2397"/>
          <p:cNvSpPr txBox="1"/>
          <p:nvPr/>
        </p:nvSpPr>
        <p:spPr>
          <a:xfrm>
            <a:off x="1052500" y="1127125"/>
            <a:ext cx="5472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웹표준 검사</a:t>
            </a:r>
          </a:p>
        </p:txBody>
      </p:sp>
      <p:pic>
        <p:nvPicPr>
          <p:cNvPr id="2398" name="Shape 2398"/>
          <p:cNvPicPr preferRelativeResize="0"/>
          <p:nvPr/>
        </p:nvPicPr>
        <p:blipFill rotWithShape="1">
          <a:blip r:embed="rId3">
            <a:alphaModFix/>
          </a:blip>
          <a:srcRect b="0" l="0" r="0" t="0"/>
          <a:stretch/>
        </p:blipFill>
        <p:spPr>
          <a:xfrm>
            <a:off x="985732" y="5071714"/>
            <a:ext cx="4913441" cy="3206708"/>
          </a:xfrm>
          <a:prstGeom prst="rect">
            <a:avLst/>
          </a:prstGeom>
          <a:noFill/>
          <a:ln>
            <a:noFill/>
          </a:ln>
        </p:spPr>
      </p:pic>
      <p:pic>
        <p:nvPicPr>
          <p:cNvPr id="2399" name="Shape 2399"/>
          <p:cNvPicPr preferRelativeResize="0"/>
          <p:nvPr/>
        </p:nvPicPr>
        <p:blipFill rotWithShape="1">
          <a:blip r:embed="rId4">
            <a:alphaModFix/>
          </a:blip>
          <a:srcRect b="0" l="0" r="0" t="0"/>
          <a:stretch/>
        </p:blipFill>
        <p:spPr>
          <a:xfrm>
            <a:off x="900100" y="1976475"/>
            <a:ext cx="4999075" cy="3039452"/>
          </a:xfrm>
          <a:prstGeom prst="rect">
            <a:avLst/>
          </a:prstGeom>
          <a:noFill/>
          <a:ln>
            <a:noFill/>
          </a:ln>
        </p:spPr>
      </p:pic>
      <p:sp>
        <p:nvSpPr>
          <p:cNvPr id="2400" name="Shape 2400"/>
          <p:cNvSpPr txBox="1"/>
          <p:nvPr>
            <p:ph idx="12" type="sldNum"/>
          </p:nvPr>
        </p:nvSpPr>
        <p:spPr>
          <a:xfrm>
            <a:off x="421531" y="911272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401" name="Shape 2401"/>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grpSp>
        <p:nvGrpSpPr>
          <p:cNvPr id="2402" name="Shape 2402"/>
          <p:cNvGrpSpPr/>
          <p:nvPr/>
        </p:nvGrpSpPr>
        <p:grpSpPr>
          <a:xfrm>
            <a:off x="-95950" y="6782186"/>
            <a:ext cx="825999" cy="1324415"/>
            <a:chOff x="0" y="0"/>
            <a:chExt cx="1339322570" cy="2147483642"/>
          </a:xfrm>
        </p:grpSpPr>
        <p:sp>
          <p:nvSpPr>
            <p:cNvPr id="2403" name="Shape 2403"/>
            <p:cNvSpPr/>
            <p:nvPr/>
          </p:nvSpPr>
          <p:spPr>
            <a:xfrm rot="5400000">
              <a:off x="-4380768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404" name="Shape 2404"/>
            <p:cNvSpPr txBox="1"/>
            <p:nvPr/>
          </p:nvSpPr>
          <p:spPr>
            <a:xfrm>
              <a:off x="225720525"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405" name="Shape 2405"/>
            <p:cNvCxnSpPr/>
            <p:nvPr/>
          </p:nvCxnSpPr>
          <p:spPr>
            <a:xfrm>
              <a:off x="364346075" y="9242047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406" name="Shape 2406"/>
            <p:cNvSpPr txBox="1"/>
            <p:nvPr/>
          </p:nvSpPr>
          <p:spPr>
            <a:xfrm>
              <a:off x="0" y="1034306300"/>
              <a:ext cx="1339322570" cy="9980871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8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0" name="Shape 2410"/>
        <p:cNvGrpSpPr/>
        <p:nvPr/>
      </p:nvGrpSpPr>
      <p:grpSpPr>
        <a:xfrm>
          <a:off x="0" y="0"/>
          <a:ext cx="0" cy="0"/>
          <a:chOff x="0" y="0"/>
          <a:chExt cx="0" cy="0"/>
        </a:xfrm>
      </p:grpSpPr>
      <p:cxnSp>
        <p:nvCxnSpPr>
          <p:cNvPr id="2411" name="Shape 2411"/>
          <p:cNvCxnSpPr/>
          <p:nvPr/>
        </p:nvCxnSpPr>
        <p:spPr>
          <a:xfrm>
            <a:off x="1268412"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412" name="Shape 241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7-3. 웹 접근성 검사</a:t>
            </a:r>
          </a:p>
        </p:txBody>
      </p:sp>
      <p:sp>
        <p:nvSpPr>
          <p:cNvPr id="2413" name="Shape 2413"/>
          <p:cNvSpPr txBox="1"/>
          <p:nvPr/>
        </p:nvSpPr>
        <p:spPr>
          <a:xfrm>
            <a:off x="1052500" y="1127125"/>
            <a:ext cx="5472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웹접근성 검사</a:t>
            </a:r>
          </a:p>
        </p:txBody>
      </p:sp>
      <p:pic>
        <p:nvPicPr>
          <p:cNvPr id="2414" name="Shape 2414"/>
          <p:cNvPicPr preferRelativeResize="0"/>
          <p:nvPr/>
        </p:nvPicPr>
        <p:blipFill rotWithShape="1">
          <a:blip r:embed="rId3">
            <a:alphaModFix/>
          </a:blip>
          <a:srcRect b="0" l="0" r="0" t="0"/>
          <a:stretch/>
        </p:blipFill>
        <p:spPr>
          <a:xfrm>
            <a:off x="4809705" y="9329589"/>
            <a:ext cx="1990724" cy="371474"/>
          </a:xfrm>
          <a:prstGeom prst="rect">
            <a:avLst/>
          </a:prstGeom>
          <a:noFill/>
          <a:ln>
            <a:noFill/>
          </a:ln>
        </p:spPr>
      </p:pic>
      <p:sp>
        <p:nvSpPr>
          <p:cNvPr id="2415" name="Shape 2415"/>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416" name="Shape 2416"/>
          <p:cNvPicPr preferRelativeResize="0"/>
          <p:nvPr/>
        </p:nvPicPr>
        <p:blipFill rotWithShape="1">
          <a:blip r:embed="rId4">
            <a:alphaModFix/>
          </a:blip>
          <a:srcRect b="0" l="0" r="0" t="0"/>
          <a:stretch/>
        </p:blipFill>
        <p:spPr>
          <a:xfrm>
            <a:off x="1104774" y="1950425"/>
            <a:ext cx="4906524" cy="6305849"/>
          </a:xfrm>
          <a:prstGeom prst="rect">
            <a:avLst/>
          </a:prstGeom>
          <a:noFill/>
          <a:ln>
            <a:noFill/>
          </a:ln>
        </p:spPr>
      </p:pic>
      <p:grpSp>
        <p:nvGrpSpPr>
          <p:cNvPr id="2417" name="Shape 2417"/>
          <p:cNvGrpSpPr/>
          <p:nvPr/>
        </p:nvGrpSpPr>
        <p:grpSpPr>
          <a:xfrm>
            <a:off x="6159042" y="6837749"/>
            <a:ext cx="827574" cy="1324415"/>
            <a:chOff x="0" y="-42"/>
            <a:chExt cx="1341876342" cy="2147483642"/>
          </a:xfrm>
        </p:grpSpPr>
        <p:sp>
          <p:nvSpPr>
            <p:cNvPr id="2418" name="Shape 2418"/>
            <p:cNvSpPr/>
            <p:nvPr/>
          </p:nvSpPr>
          <p:spPr>
            <a:xfrm rot="-5400000">
              <a:off x="-430176002"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B3A2C7"/>
            </a:solidFill>
            <a:ln cap="flat" cmpd="sng" w="25400">
              <a:solidFill>
                <a:srgbClr val="B3A2C7"/>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419" name="Shape 2419"/>
            <p:cNvSpPr txBox="1"/>
            <p:nvPr/>
          </p:nvSpPr>
          <p:spPr>
            <a:xfrm>
              <a:off x="235037025" y="22166515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07</a:t>
              </a:r>
            </a:p>
          </p:txBody>
        </p:sp>
        <p:cxnSp>
          <p:nvCxnSpPr>
            <p:cNvPr id="2420" name="Shape 2420"/>
            <p:cNvCxnSpPr/>
            <p:nvPr/>
          </p:nvCxnSpPr>
          <p:spPr>
            <a:xfrm>
              <a:off x="372809925" y="10001973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421" name="Shape 2421"/>
            <p:cNvSpPr txBox="1"/>
            <p:nvPr/>
          </p:nvSpPr>
          <p:spPr>
            <a:xfrm>
              <a:off x="0" y="1066674000"/>
              <a:ext cx="1341876342" cy="104559585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테스트</a:t>
              </a: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6" name="Shape 2426"/>
        <p:cNvGrpSpPr/>
        <p:nvPr/>
      </p:nvGrpSpPr>
      <p:grpSpPr>
        <a:xfrm>
          <a:off x="0" y="0"/>
          <a:ext cx="0" cy="0"/>
          <a:chOff x="0" y="0"/>
          <a:chExt cx="0" cy="0"/>
        </a:xfrm>
      </p:grpSpPr>
      <p:pic>
        <p:nvPicPr>
          <p:cNvPr id="2427" name="Shape 2427"/>
          <p:cNvPicPr preferRelativeResize="0"/>
          <p:nvPr/>
        </p:nvPicPr>
        <p:blipFill rotWithShape="1">
          <a:blip r:embed="rId3">
            <a:alphaModFix/>
          </a:blip>
          <a:srcRect b="0" l="0" r="0" t="0"/>
          <a:stretch/>
        </p:blipFill>
        <p:spPr>
          <a:xfrm>
            <a:off x="-11" y="3114675"/>
            <a:ext cx="4981574" cy="3676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1" name="Shape 2431"/>
        <p:cNvGrpSpPr/>
        <p:nvPr/>
      </p:nvGrpSpPr>
      <p:grpSpPr>
        <a:xfrm>
          <a:off x="0" y="0"/>
          <a:ext cx="0" cy="0"/>
          <a:chOff x="0" y="0"/>
          <a:chExt cx="0" cy="0"/>
        </a:xfrm>
      </p:grpSpPr>
      <p:cxnSp>
        <p:nvCxnSpPr>
          <p:cNvPr id="2432" name="Shape 2432"/>
          <p:cNvCxnSpPr/>
          <p:nvPr/>
        </p:nvCxnSpPr>
        <p:spPr>
          <a:xfrm>
            <a:off x="1268412" y="1568450"/>
            <a:ext cx="4464000" cy="0"/>
          </a:xfrm>
          <a:prstGeom prst="straightConnector1">
            <a:avLst/>
          </a:prstGeom>
          <a:noFill/>
          <a:ln cap="flat" cmpd="sng" w="38100">
            <a:solidFill>
              <a:srgbClr val="B3A2C7"/>
            </a:solidFill>
            <a:prstDash val="solid"/>
            <a:miter/>
            <a:headEnd len="med" w="med" type="none"/>
            <a:tailEnd len="med" w="med" type="none"/>
          </a:ln>
        </p:spPr>
      </p:cxnSp>
      <p:sp>
        <p:nvSpPr>
          <p:cNvPr id="2433" name="Shape 243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8-1. 향후전망</a:t>
            </a:r>
          </a:p>
        </p:txBody>
      </p:sp>
      <p:sp>
        <p:nvSpPr>
          <p:cNvPr id="2434" name="Shape 2434"/>
          <p:cNvSpPr txBox="1"/>
          <p:nvPr/>
        </p:nvSpPr>
        <p:spPr>
          <a:xfrm>
            <a:off x="831350" y="2125650"/>
            <a:ext cx="5569500" cy="5473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원래 계획된 프로젝트에서 70%정도 완성되었다.</a:t>
            </a: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그러나 핵심으로 생각 했던 기술들에 대해서 미완성된 부분이 존재하여 아쉬움을 남기게 되었다.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대신 다른 부분에서는 생각했던 것 이상으로 만족도를 보여주기도 했다.</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앞으로의 전망:</a:t>
            </a: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다양한 템플릿을 통한 사용자들의 욕구 충족과</a:t>
            </a:r>
          </a:p>
          <a:p>
            <a:pPr indent="0" lvl="0" marL="0" marR="0" rtl="0" algn="l">
              <a:lnSpc>
                <a:spcPct val="100000"/>
              </a:lnSpc>
              <a:spcBef>
                <a:spcPts val="0"/>
              </a:spcBef>
              <a:spcAft>
                <a:spcPts val="0"/>
              </a:spcAft>
              <a:buClr>
                <a:srgbClr val="FF0000"/>
              </a:buClr>
              <a:buSzPct val="25000"/>
              <a:buFont typeface="Arial"/>
              <a:buNone/>
            </a:pPr>
            <a:r>
              <a:rPr b="1" i="0" lang="en-US" sz="1800" u="none" cap="none" strike="noStrike">
                <a:solidFill>
                  <a:srgbClr val="FF0000"/>
                </a:solidFill>
                <a:latin typeface="Arial"/>
                <a:ea typeface="Arial"/>
                <a:cs typeface="Arial"/>
                <a:sym typeface="Arial"/>
              </a:rPr>
              <a:t>빅데이터</a:t>
            </a:r>
            <a:r>
              <a:rPr b="0" i="0" lang="en-US" sz="1800" u="none" cap="none" strike="noStrike">
                <a:solidFill>
                  <a:srgbClr val="000000"/>
                </a:solidFill>
                <a:latin typeface="Arial"/>
                <a:ea typeface="Arial"/>
                <a:cs typeface="Arial"/>
                <a:sym typeface="Arial"/>
              </a:rPr>
              <a:t>를 데이터 관리, 실시간 기능들을 이용한다면 충분히 이용 가능할 것이라고 생각한다.</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앞으로 업그레이드 할 수 있는 기능</a:t>
            </a: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1. CAM 을 이용한 스터디</a:t>
            </a:r>
          </a:p>
          <a:p>
            <a:pPr indent="0" lvl="0" marL="0" marR="0" rtl="0" algn="l">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2. PDF문서를 업로드 하여 사용하는 스터디</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435" name="Shape 2435"/>
          <p:cNvPicPr preferRelativeResize="0"/>
          <p:nvPr/>
        </p:nvPicPr>
        <p:blipFill rotWithShape="1">
          <a:blip r:embed="rId3">
            <a:alphaModFix/>
          </a:blip>
          <a:srcRect b="0" l="0" r="0" t="0"/>
          <a:stretch/>
        </p:blipFill>
        <p:spPr>
          <a:xfrm>
            <a:off x="4809705" y="9329589"/>
            <a:ext cx="1990724" cy="371474"/>
          </a:xfrm>
          <a:prstGeom prst="rect">
            <a:avLst/>
          </a:prstGeom>
          <a:noFill/>
          <a:ln>
            <a:noFill/>
          </a:ln>
        </p:spPr>
      </p:pic>
      <p:sp>
        <p:nvSpPr>
          <p:cNvPr id="2436" name="Shape 2436"/>
          <p:cNvSpPr txBox="1"/>
          <p:nvPr>
            <p:ph idx="12" type="sldNum"/>
          </p:nvPr>
        </p:nvSpPr>
        <p:spPr>
          <a:xfrm>
            <a:off x="5936978" y="9095075"/>
            <a:ext cx="616500"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grpSp>
        <p:nvGrpSpPr>
          <p:cNvPr id="214" name="Shape 214"/>
          <p:cNvGrpSpPr/>
          <p:nvPr/>
        </p:nvGrpSpPr>
        <p:grpSpPr>
          <a:xfrm>
            <a:off x="-25726" y="1198949"/>
            <a:ext cx="728380" cy="1324415"/>
            <a:chOff x="0" y="0"/>
            <a:chExt cx="1181037048" cy="2147483642"/>
          </a:xfrm>
        </p:grpSpPr>
        <p:sp>
          <p:nvSpPr>
            <p:cNvPr id="215" name="Shape 215"/>
            <p:cNvSpPr/>
            <p:nvPr/>
          </p:nvSpPr>
          <p:spPr>
            <a:xfrm rot="5400000">
              <a:off x="-5519724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6" name="Shape 216"/>
            <p:cNvSpPr txBox="1"/>
            <p:nvPr/>
          </p:nvSpPr>
          <p:spPr>
            <a:xfrm>
              <a:off x="111211800"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217" name="Shape 217"/>
            <p:cNvCxnSpPr/>
            <p:nvPr/>
          </p:nvCxnSpPr>
          <p:spPr>
            <a:xfrm>
              <a:off x="250450475" y="924203200"/>
              <a:ext cx="554914718" cy="0"/>
            </a:xfrm>
            <a:prstGeom prst="straightConnector1">
              <a:avLst/>
            </a:prstGeom>
            <a:noFill/>
            <a:ln cap="flat" cmpd="sng" w="25400">
              <a:solidFill>
                <a:schemeClr val="lt1"/>
              </a:solidFill>
              <a:prstDash val="solid"/>
              <a:miter/>
              <a:headEnd len="med" w="med" type="none"/>
              <a:tailEnd len="med" w="med" type="none"/>
            </a:ln>
          </p:spPr>
        </p:cxnSp>
        <p:sp>
          <p:nvSpPr>
            <p:cNvPr id="218" name="Shape 218"/>
            <p:cNvSpPr txBox="1"/>
            <p:nvPr/>
          </p:nvSpPr>
          <p:spPr>
            <a:xfrm>
              <a:off x="0" y="10342906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219" name="Shape 219"/>
          <p:cNvCxnSpPr/>
          <p:nvPr/>
        </p:nvCxnSpPr>
        <p:spPr>
          <a:xfrm>
            <a:off x="1196975"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220" name="Shape 220"/>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221" name="Shape 221"/>
          <p:cNvSpPr txBox="1"/>
          <p:nvPr/>
        </p:nvSpPr>
        <p:spPr>
          <a:xfrm>
            <a:off x="1052500" y="1127125"/>
            <a:ext cx="3315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스터디 개설 &amp; 미리보기  </a:t>
            </a:r>
          </a:p>
        </p:txBody>
      </p:sp>
      <p:pic>
        <p:nvPicPr>
          <p:cNvPr id="222" name="Shape 222"/>
          <p:cNvPicPr preferRelativeResize="0"/>
          <p:nvPr/>
        </p:nvPicPr>
        <p:blipFill rotWithShape="1">
          <a:blip r:embed="rId3">
            <a:alphaModFix/>
          </a:blip>
          <a:srcRect b="0" l="0" r="0" t="0"/>
          <a:stretch/>
        </p:blipFill>
        <p:spPr>
          <a:xfrm>
            <a:off x="1196999" y="1787975"/>
            <a:ext cx="4376275" cy="2950925"/>
          </a:xfrm>
          <a:prstGeom prst="rect">
            <a:avLst/>
          </a:prstGeom>
          <a:noFill/>
          <a:ln>
            <a:noFill/>
          </a:ln>
        </p:spPr>
      </p:pic>
      <p:pic>
        <p:nvPicPr>
          <p:cNvPr id="223" name="Shape 223"/>
          <p:cNvPicPr preferRelativeResize="0"/>
          <p:nvPr/>
        </p:nvPicPr>
        <p:blipFill rotWithShape="1">
          <a:blip r:embed="rId4">
            <a:alphaModFix/>
          </a:blip>
          <a:srcRect b="0" l="0" r="0" t="0"/>
          <a:stretch/>
        </p:blipFill>
        <p:spPr>
          <a:xfrm>
            <a:off x="2675336" y="4812737"/>
            <a:ext cx="2105024" cy="381000"/>
          </a:xfrm>
          <a:prstGeom prst="rect">
            <a:avLst/>
          </a:prstGeom>
          <a:noFill/>
          <a:ln>
            <a:noFill/>
          </a:ln>
        </p:spPr>
      </p:pic>
      <p:pic>
        <p:nvPicPr>
          <p:cNvPr id="224" name="Shape 224"/>
          <p:cNvPicPr preferRelativeResize="0"/>
          <p:nvPr/>
        </p:nvPicPr>
        <p:blipFill rotWithShape="1">
          <a:blip r:embed="rId5">
            <a:alphaModFix/>
          </a:blip>
          <a:srcRect b="0" l="0" r="0" t="0"/>
          <a:stretch/>
        </p:blipFill>
        <p:spPr>
          <a:xfrm>
            <a:off x="1196975" y="5421625"/>
            <a:ext cx="4376275" cy="2950925"/>
          </a:xfrm>
          <a:prstGeom prst="rect">
            <a:avLst/>
          </a:prstGeom>
          <a:noFill/>
          <a:ln>
            <a:noFill/>
          </a:ln>
        </p:spPr>
      </p:pic>
      <p:pic>
        <p:nvPicPr>
          <p:cNvPr id="225" name="Shape 225"/>
          <p:cNvPicPr preferRelativeResize="0"/>
          <p:nvPr/>
        </p:nvPicPr>
        <p:blipFill rotWithShape="1">
          <a:blip r:embed="rId6">
            <a:alphaModFix/>
          </a:blip>
          <a:srcRect b="0" l="0" r="0" t="0"/>
          <a:stretch/>
        </p:blipFill>
        <p:spPr>
          <a:xfrm>
            <a:off x="2675336" y="8433250"/>
            <a:ext cx="2105024" cy="381000"/>
          </a:xfrm>
          <a:prstGeom prst="rect">
            <a:avLst/>
          </a:prstGeom>
          <a:noFill/>
          <a:ln>
            <a:noFill/>
          </a:ln>
        </p:spPr>
      </p:pic>
      <p:sp>
        <p:nvSpPr>
          <p:cNvPr id="226" name="Shape 22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27" name="Shape 227"/>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grpSp>
        <p:nvGrpSpPr>
          <p:cNvPr id="233" name="Shape 233"/>
          <p:cNvGrpSpPr/>
          <p:nvPr/>
        </p:nvGrpSpPr>
        <p:grpSpPr>
          <a:xfrm>
            <a:off x="6234796" y="1221174"/>
            <a:ext cx="728380" cy="1324415"/>
            <a:chOff x="0" y="-42"/>
            <a:chExt cx="1181037048" cy="2147483642"/>
          </a:xfrm>
        </p:grpSpPr>
        <p:sp>
          <p:nvSpPr>
            <p:cNvPr id="234" name="Shape 234"/>
            <p:cNvSpPr/>
            <p:nvPr/>
          </p:nvSpPr>
          <p:spPr>
            <a:xfrm rot="-5400000">
              <a:off x="-553057040"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35" name="Shape 235"/>
            <p:cNvSpPr txBox="1"/>
            <p:nvPr/>
          </p:nvSpPr>
          <p:spPr>
            <a:xfrm>
              <a:off x="111211900" y="827524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236" name="Shape 236"/>
            <p:cNvCxnSpPr/>
            <p:nvPr/>
          </p:nvCxnSpPr>
          <p:spPr>
            <a:xfrm>
              <a:off x="249928875" y="889881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37" name="Shape 237"/>
            <p:cNvSpPr txBox="1"/>
            <p:nvPr/>
          </p:nvSpPr>
          <p:spPr>
            <a:xfrm>
              <a:off x="0" y="10342875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238" name="Shape 238"/>
          <p:cNvCxnSpPr/>
          <p:nvPr/>
        </p:nvCxnSpPr>
        <p:spPr>
          <a:xfrm>
            <a:off x="1268412"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239" name="Shape 239"/>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240" name="Shape 240"/>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스터디 홈</a:t>
            </a:r>
          </a:p>
        </p:txBody>
      </p:sp>
      <p:pic>
        <p:nvPicPr>
          <p:cNvPr id="241" name="Shape 241"/>
          <p:cNvPicPr preferRelativeResize="0"/>
          <p:nvPr/>
        </p:nvPicPr>
        <p:blipFill rotWithShape="1">
          <a:blip r:embed="rId3">
            <a:alphaModFix/>
          </a:blip>
          <a:srcRect b="0" l="0" r="0" t="0"/>
          <a:stretch/>
        </p:blipFill>
        <p:spPr>
          <a:xfrm>
            <a:off x="1273200" y="1711775"/>
            <a:ext cx="4376275" cy="3195274"/>
          </a:xfrm>
          <a:prstGeom prst="rect">
            <a:avLst/>
          </a:prstGeom>
          <a:noFill/>
          <a:ln>
            <a:noFill/>
          </a:ln>
        </p:spPr>
      </p:pic>
      <p:pic>
        <p:nvPicPr>
          <p:cNvPr id="242" name="Shape 242"/>
          <p:cNvPicPr preferRelativeResize="0"/>
          <p:nvPr/>
        </p:nvPicPr>
        <p:blipFill rotWithShape="1">
          <a:blip r:embed="rId4">
            <a:alphaModFix/>
          </a:blip>
          <a:srcRect b="0" l="0" r="0" t="0"/>
          <a:stretch/>
        </p:blipFill>
        <p:spPr>
          <a:xfrm>
            <a:off x="2599136" y="5072875"/>
            <a:ext cx="2105024" cy="381000"/>
          </a:xfrm>
          <a:prstGeom prst="rect">
            <a:avLst/>
          </a:prstGeom>
          <a:noFill/>
          <a:ln>
            <a:noFill/>
          </a:ln>
        </p:spPr>
      </p:pic>
      <p:pic>
        <p:nvPicPr>
          <p:cNvPr id="243" name="Shape 243"/>
          <p:cNvPicPr preferRelativeResize="0"/>
          <p:nvPr/>
        </p:nvPicPr>
        <p:blipFill rotWithShape="1">
          <a:blip r:embed="rId5">
            <a:alphaModFix/>
          </a:blip>
          <a:srcRect b="0" l="0" r="0" t="0"/>
          <a:stretch/>
        </p:blipFill>
        <p:spPr>
          <a:xfrm>
            <a:off x="2505286" y="8685075"/>
            <a:ext cx="2105024" cy="381000"/>
          </a:xfrm>
          <a:prstGeom prst="rect">
            <a:avLst/>
          </a:prstGeom>
          <a:noFill/>
          <a:ln>
            <a:noFill/>
          </a:ln>
        </p:spPr>
      </p:pic>
      <p:pic>
        <p:nvPicPr>
          <p:cNvPr id="244" name="Shape 244"/>
          <p:cNvPicPr preferRelativeResize="0"/>
          <p:nvPr/>
        </p:nvPicPr>
        <p:blipFill rotWithShape="1">
          <a:blip r:embed="rId6">
            <a:alphaModFix/>
          </a:blip>
          <a:srcRect b="0" l="0" r="0" t="0"/>
          <a:stretch/>
        </p:blipFill>
        <p:spPr>
          <a:xfrm>
            <a:off x="1322225" y="5582848"/>
            <a:ext cx="4251049" cy="3062398"/>
          </a:xfrm>
          <a:prstGeom prst="rect">
            <a:avLst/>
          </a:prstGeom>
          <a:noFill/>
          <a:ln>
            <a:noFill/>
          </a:ln>
        </p:spPr>
      </p:pic>
      <p:pic>
        <p:nvPicPr>
          <p:cNvPr id="245" name="Shape 245"/>
          <p:cNvPicPr preferRelativeResize="0"/>
          <p:nvPr/>
        </p:nvPicPr>
        <p:blipFill rotWithShape="1">
          <a:blip r:embed="rId7">
            <a:alphaModFix/>
          </a:blip>
          <a:srcRect b="0" l="0" r="0" t="0"/>
          <a:stretch/>
        </p:blipFill>
        <p:spPr>
          <a:xfrm>
            <a:off x="4962105" y="9481989"/>
            <a:ext cx="1990724" cy="371474"/>
          </a:xfrm>
          <a:prstGeom prst="rect">
            <a:avLst/>
          </a:prstGeom>
          <a:noFill/>
          <a:ln>
            <a:noFill/>
          </a:ln>
        </p:spPr>
      </p:pic>
      <p:sp>
        <p:nvSpPr>
          <p:cNvPr id="246" name="Shape 246"/>
          <p:cNvSpPr txBox="1"/>
          <p:nvPr>
            <p:ph idx="12" type="sldNum"/>
          </p:nvPr>
        </p:nvSpPr>
        <p:spPr>
          <a:xfrm>
            <a:off x="6089369" y="92474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pic>
        <p:nvPicPr>
          <p:cNvPr id="252" name="Shape 252"/>
          <p:cNvPicPr preferRelativeResize="0"/>
          <p:nvPr/>
        </p:nvPicPr>
        <p:blipFill rotWithShape="1">
          <a:blip r:embed="rId3">
            <a:alphaModFix/>
          </a:blip>
          <a:srcRect b="0" l="0" r="0" t="0"/>
          <a:stretch/>
        </p:blipFill>
        <p:spPr>
          <a:xfrm>
            <a:off x="1331900" y="3661625"/>
            <a:ext cx="4223050" cy="279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cxnSp>
        <p:nvCxnSpPr>
          <p:cNvPr id="257" name="Shape 257"/>
          <p:cNvCxnSpPr/>
          <p:nvPr/>
        </p:nvCxnSpPr>
        <p:spPr>
          <a:xfrm>
            <a:off x="1196975" y="1568450"/>
            <a:ext cx="4464050" cy="0"/>
          </a:xfrm>
          <a:prstGeom prst="straightConnector1">
            <a:avLst/>
          </a:prstGeom>
          <a:noFill/>
          <a:ln cap="flat" cmpd="sng" w="38100">
            <a:solidFill>
              <a:srgbClr val="FFAF89"/>
            </a:solidFill>
            <a:prstDash val="solid"/>
            <a:miter/>
            <a:headEnd len="med" w="med" type="none"/>
            <a:tailEnd len="med" w="med" type="none"/>
          </a:ln>
        </p:spPr>
      </p:cxnSp>
      <p:sp>
        <p:nvSpPr>
          <p:cNvPr id="258" name="Shape 258"/>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2-1. 개발 환경</a:t>
            </a:r>
          </a:p>
        </p:txBody>
      </p:sp>
      <p:sp>
        <p:nvSpPr>
          <p:cNvPr id="259" name="Shape 259"/>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개발 환경</a:t>
            </a:r>
          </a:p>
        </p:txBody>
      </p:sp>
      <p:pic>
        <p:nvPicPr>
          <p:cNvPr id="260" name="Shape 260"/>
          <p:cNvPicPr preferRelativeResize="0"/>
          <p:nvPr/>
        </p:nvPicPr>
        <p:blipFill rotWithShape="1">
          <a:blip r:embed="rId3">
            <a:alphaModFix/>
          </a:blip>
          <a:srcRect b="0" l="0" r="0" t="0"/>
          <a:stretch/>
        </p:blipFill>
        <p:spPr>
          <a:xfrm>
            <a:off x="953074" y="1998375"/>
            <a:ext cx="4862725" cy="1561199"/>
          </a:xfrm>
          <a:prstGeom prst="rect">
            <a:avLst/>
          </a:prstGeom>
          <a:noFill/>
          <a:ln cap="flat" cmpd="sng" w="38100">
            <a:solidFill>
              <a:srgbClr val="E6B8AF"/>
            </a:solidFill>
            <a:prstDash val="solid"/>
            <a:round/>
            <a:headEnd len="med" w="med" type="none"/>
            <a:tailEnd len="med" w="med" type="none"/>
          </a:ln>
        </p:spPr>
      </p:pic>
      <p:cxnSp>
        <p:nvCxnSpPr>
          <p:cNvPr id="261" name="Shape 261"/>
          <p:cNvCxnSpPr/>
          <p:nvPr/>
        </p:nvCxnSpPr>
        <p:spPr>
          <a:xfrm>
            <a:off x="1173787" y="6249475"/>
            <a:ext cx="4464000" cy="0"/>
          </a:xfrm>
          <a:prstGeom prst="straightConnector1">
            <a:avLst/>
          </a:prstGeom>
          <a:noFill/>
          <a:ln cap="flat" cmpd="sng" w="38100">
            <a:solidFill>
              <a:srgbClr val="FFAF89"/>
            </a:solidFill>
            <a:prstDash val="solid"/>
            <a:miter/>
            <a:headEnd len="med" w="med" type="none"/>
            <a:tailEnd len="med" w="med" type="none"/>
          </a:ln>
        </p:spPr>
      </p:cxnSp>
      <p:sp>
        <p:nvSpPr>
          <p:cNvPr id="262" name="Shape 262"/>
          <p:cNvSpPr txBox="1"/>
          <p:nvPr/>
        </p:nvSpPr>
        <p:spPr>
          <a:xfrm>
            <a:off x="1029312" y="5808150"/>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개발 언어</a:t>
            </a:r>
          </a:p>
        </p:txBody>
      </p:sp>
      <p:grpSp>
        <p:nvGrpSpPr>
          <p:cNvPr id="263" name="Shape 263"/>
          <p:cNvGrpSpPr/>
          <p:nvPr/>
        </p:nvGrpSpPr>
        <p:grpSpPr>
          <a:xfrm>
            <a:off x="1003071" y="3931775"/>
            <a:ext cx="4862739" cy="1751536"/>
            <a:chOff x="313062" y="3629350"/>
            <a:chExt cx="5824336" cy="2178799"/>
          </a:xfrm>
        </p:grpSpPr>
        <p:pic>
          <p:nvPicPr>
            <p:cNvPr id="264" name="Shape 264"/>
            <p:cNvPicPr preferRelativeResize="0"/>
            <p:nvPr/>
          </p:nvPicPr>
          <p:blipFill rotWithShape="1">
            <a:blip r:embed="rId4">
              <a:alphaModFix/>
            </a:blip>
            <a:srcRect b="0" l="0" r="0" t="0"/>
            <a:stretch/>
          </p:blipFill>
          <p:spPr>
            <a:xfrm>
              <a:off x="716250" y="3629350"/>
              <a:ext cx="1099099" cy="826798"/>
            </a:xfrm>
            <a:prstGeom prst="rect">
              <a:avLst/>
            </a:prstGeom>
            <a:noFill/>
            <a:ln>
              <a:noFill/>
            </a:ln>
          </p:spPr>
        </p:pic>
        <p:pic>
          <p:nvPicPr>
            <p:cNvPr id="265" name="Shape 265"/>
            <p:cNvPicPr preferRelativeResize="0"/>
            <p:nvPr/>
          </p:nvPicPr>
          <p:blipFill rotWithShape="1">
            <a:blip r:embed="rId5">
              <a:alphaModFix/>
            </a:blip>
            <a:srcRect b="0" l="0" r="0" t="0"/>
            <a:stretch/>
          </p:blipFill>
          <p:spPr>
            <a:xfrm>
              <a:off x="4924725" y="3629360"/>
              <a:ext cx="1212673" cy="826798"/>
            </a:xfrm>
            <a:prstGeom prst="rect">
              <a:avLst/>
            </a:prstGeom>
            <a:noFill/>
            <a:ln>
              <a:noFill/>
            </a:ln>
          </p:spPr>
        </p:pic>
        <p:pic>
          <p:nvPicPr>
            <p:cNvPr id="266" name="Shape 266"/>
            <p:cNvPicPr preferRelativeResize="0"/>
            <p:nvPr/>
          </p:nvPicPr>
          <p:blipFill rotWithShape="1">
            <a:blip r:embed="rId6">
              <a:alphaModFix/>
            </a:blip>
            <a:srcRect b="0" l="0" r="0" t="0"/>
            <a:stretch/>
          </p:blipFill>
          <p:spPr>
            <a:xfrm>
              <a:off x="2894600" y="3823530"/>
              <a:ext cx="1099098" cy="521366"/>
            </a:xfrm>
            <a:prstGeom prst="rect">
              <a:avLst/>
            </a:prstGeom>
            <a:noFill/>
            <a:ln>
              <a:noFill/>
            </a:ln>
          </p:spPr>
        </p:pic>
        <p:pic>
          <p:nvPicPr>
            <p:cNvPr id="267" name="Shape 267"/>
            <p:cNvPicPr preferRelativeResize="0"/>
            <p:nvPr/>
          </p:nvPicPr>
          <p:blipFill rotWithShape="1">
            <a:blip r:embed="rId7">
              <a:alphaModFix/>
            </a:blip>
            <a:srcRect b="0" l="0" r="0" t="0"/>
            <a:stretch/>
          </p:blipFill>
          <p:spPr>
            <a:xfrm>
              <a:off x="313062" y="4991862"/>
              <a:ext cx="1171575" cy="438150"/>
            </a:xfrm>
            <a:prstGeom prst="rect">
              <a:avLst/>
            </a:prstGeom>
            <a:noFill/>
            <a:ln>
              <a:noFill/>
            </a:ln>
          </p:spPr>
        </p:pic>
        <p:cxnSp>
          <p:nvCxnSpPr>
            <p:cNvPr id="268" name="Shape 268"/>
            <p:cNvCxnSpPr>
              <a:stCxn id="266" idx="2"/>
              <a:endCxn id="269" idx="0"/>
            </p:cNvCxnSpPr>
            <p:nvPr/>
          </p:nvCxnSpPr>
          <p:spPr>
            <a:xfrm flipH="1">
              <a:off x="3333449" y="4344897"/>
              <a:ext cx="110700" cy="394500"/>
            </a:xfrm>
            <a:prstGeom prst="straightConnector1">
              <a:avLst/>
            </a:prstGeom>
            <a:noFill/>
            <a:ln cap="flat" cmpd="sng" w="28575">
              <a:solidFill>
                <a:schemeClr val="dk2"/>
              </a:solidFill>
              <a:prstDash val="solid"/>
              <a:round/>
              <a:headEnd len="lg" w="lg" type="triangle"/>
              <a:tailEnd len="lg" w="lg" type="triangle"/>
            </a:ln>
          </p:spPr>
        </p:cxnSp>
        <p:cxnSp>
          <p:nvCxnSpPr>
            <p:cNvPr id="270" name="Shape 270"/>
            <p:cNvCxnSpPr>
              <a:endCxn id="267" idx="3"/>
            </p:cNvCxnSpPr>
            <p:nvPr/>
          </p:nvCxnSpPr>
          <p:spPr>
            <a:xfrm rot="10800000">
              <a:off x="1484637" y="5210937"/>
              <a:ext cx="992100" cy="0"/>
            </a:xfrm>
            <a:prstGeom prst="straightConnector1">
              <a:avLst/>
            </a:prstGeom>
            <a:noFill/>
            <a:ln cap="flat" cmpd="sng" w="38100">
              <a:solidFill>
                <a:schemeClr val="dk2"/>
              </a:solidFill>
              <a:prstDash val="solid"/>
              <a:round/>
              <a:headEnd len="lg" w="lg" type="triangle"/>
              <a:tailEnd len="lg" w="lg" type="triangle"/>
            </a:ln>
          </p:spPr>
        </p:cxnSp>
        <p:cxnSp>
          <p:nvCxnSpPr>
            <p:cNvPr id="271" name="Shape 271"/>
            <p:cNvCxnSpPr>
              <a:stCxn id="264" idx="3"/>
            </p:cNvCxnSpPr>
            <p:nvPr/>
          </p:nvCxnSpPr>
          <p:spPr>
            <a:xfrm>
              <a:off x="1815349" y="4042749"/>
              <a:ext cx="1093200" cy="77100"/>
            </a:xfrm>
            <a:prstGeom prst="straightConnector1">
              <a:avLst/>
            </a:prstGeom>
            <a:noFill/>
            <a:ln cap="flat" cmpd="sng" w="28575">
              <a:solidFill>
                <a:schemeClr val="dk2"/>
              </a:solidFill>
              <a:prstDash val="solid"/>
              <a:round/>
              <a:headEnd len="lg" w="lg" type="triangle"/>
              <a:tailEnd len="lg" w="lg" type="triangle"/>
            </a:ln>
          </p:spPr>
        </p:cxnSp>
        <p:cxnSp>
          <p:nvCxnSpPr>
            <p:cNvPr id="272" name="Shape 272"/>
            <p:cNvCxnSpPr>
              <a:endCxn id="265" idx="1"/>
            </p:cNvCxnSpPr>
            <p:nvPr/>
          </p:nvCxnSpPr>
          <p:spPr>
            <a:xfrm flipH="1" rot="10800000">
              <a:off x="3993825" y="4042760"/>
              <a:ext cx="930900" cy="41400"/>
            </a:xfrm>
            <a:prstGeom prst="straightConnector1">
              <a:avLst/>
            </a:prstGeom>
            <a:noFill/>
            <a:ln cap="flat" cmpd="sng" w="28575">
              <a:solidFill>
                <a:schemeClr val="dk2"/>
              </a:solidFill>
              <a:prstDash val="solid"/>
              <a:round/>
              <a:headEnd len="lg" w="lg" type="triangle"/>
              <a:tailEnd len="lg" w="lg" type="triangle"/>
            </a:ln>
          </p:spPr>
        </p:cxnSp>
        <p:pic>
          <p:nvPicPr>
            <p:cNvPr id="273" name="Shape 273"/>
            <p:cNvPicPr preferRelativeResize="0"/>
            <p:nvPr/>
          </p:nvPicPr>
          <p:blipFill rotWithShape="1">
            <a:blip r:embed="rId8">
              <a:alphaModFix/>
            </a:blip>
            <a:srcRect b="0" l="0" r="0" t="0"/>
            <a:stretch/>
          </p:blipFill>
          <p:spPr>
            <a:xfrm>
              <a:off x="2432861" y="5255700"/>
              <a:ext cx="2571749" cy="552449"/>
            </a:xfrm>
            <a:prstGeom prst="rect">
              <a:avLst/>
            </a:prstGeom>
            <a:noFill/>
            <a:ln>
              <a:noFill/>
            </a:ln>
          </p:spPr>
        </p:pic>
        <p:pic>
          <p:nvPicPr>
            <p:cNvPr id="274" name="Shape 274"/>
            <p:cNvPicPr preferRelativeResize="0"/>
            <p:nvPr/>
          </p:nvPicPr>
          <p:blipFill rotWithShape="1">
            <a:blip r:embed="rId9">
              <a:alphaModFix/>
            </a:blip>
            <a:srcRect b="0" l="0" r="0" t="0"/>
            <a:stretch/>
          </p:blipFill>
          <p:spPr>
            <a:xfrm>
              <a:off x="2847186" y="4690750"/>
              <a:ext cx="1743075" cy="771524"/>
            </a:xfrm>
            <a:prstGeom prst="rect">
              <a:avLst/>
            </a:prstGeom>
            <a:noFill/>
            <a:ln>
              <a:noFill/>
            </a:ln>
          </p:spPr>
        </p:pic>
      </p:grpSp>
      <p:pic>
        <p:nvPicPr>
          <p:cNvPr id="275" name="Shape 275"/>
          <p:cNvPicPr preferRelativeResize="0"/>
          <p:nvPr/>
        </p:nvPicPr>
        <p:blipFill rotWithShape="1">
          <a:blip r:embed="rId10">
            <a:alphaModFix/>
          </a:blip>
          <a:srcRect b="0" l="0" r="0" t="0"/>
          <a:stretch/>
        </p:blipFill>
        <p:spPr>
          <a:xfrm>
            <a:off x="837200" y="7260286"/>
            <a:ext cx="5086349" cy="942975"/>
          </a:xfrm>
          <a:prstGeom prst="rect">
            <a:avLst/>
          </a:prstGeom>
          <a:noFill/>
          <a:ln>
            <a:noFill/>
          </a:ln>
        </p:spPr>
      </p:pic>
      <p:grpSp>
        <p:nvGrpSpPr>
          <p:cNvPr id="276" name="Shape 276"/>
          <p:cNvGrpSpPr/>
          <p:nvPr/>
        </p:nvGrpSpPr>
        <p:grpSpPr>
          <a:xfrm>
            <a:off x="6260737" y="2133986"/>
            <a:ext cx="745028" cy="1324415"/>
            <a:chOff x="0" y="-42"/>
            <a:chExt cx="1208030785" cy="2147483642"/>
          </a:xfrm>
        </p:grpSpPr>
        <p:sp>
          <p:nvSpPr>
            <p:cNvPr id="277" name="Shape 277"/>
            <p:cNvSpPr/>
            <p:nvPr/>
          </p:nvSpPr>
          <p:spPr>
            <a:xfrm rot="-5400000">
              <a:off x="-594694610" y="594694568"/>
              <a:ext cx="2147483642" cy="958094421"/>
            </a:xfrm>
            <a:custGeom>
              <a:pathLst>
                <a:path extrusionOk="0" h="120000" w="120000">
                  <a:moveTo>
                    <a:pt x="8923" y="0"/>
                  </a:moveTo>
                  <a:lnTo>
                    <a:pt x="111076" y="0"/>
                  </a:lnTo>
                  <a:cubicBezTo>
                    <a:pt x="116004" y="0"/>
                    <a:pt x="120000" y="8954"/>
                    <a:pt x="120000" y="20000"/>
                  </a:cubicBezTo>
                  <a:lnTo>
                    <a:pt x="120000" y="120000"/>
                  </a:lnTo>
                  <a:lnTo>
                    <a:pt x="120000" y="120000"/>
                  </a:lnTo>
                  <a:lnTo>
                    <a:pt x="0" y="120000"/>
                  </a:lnTo>
                  <a:lnTo>
                    <a:pt x="0" y="120000"/>
                  </a:lnTo>
                  <a:lnTo>
                    <a:pt x="0" y="20000"/>
                  </a:lnTo>
                  <a:cubicBezTo>
                    <a:pt x="0" y="8954"/>
                    <a:pt x="3995" y="0"/>
                    <a:pt x="8923" y="0"/>
                  </a:cubicBezTo>
                  <a:close/>
                </a:path>
              </a:pathLst>
            </a:custGeom>
            <a:solidFill>
              <a:srgbClr val="FFAF89"/>
            </a:solidFill>
            <a:ln cap="flat" cmpd="sng" w="25400">
              <a:solidFill>
                <a:srgbClr val="FFAF89"/>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78" name="Shape 278"/>
            <p:cNvSpPr txBox="1"/>
            <p:nvPr/>
          </p:nvSpPr>
          <p:spPr>
            <a:xfrm>
              <a:off x="70500643" y="1463616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02</a:t>
              </a:r>
            </a:p>
          </p:txBody>
        </p:sp>
        <p:cxnSp>
          <p:nvCxnSpPr>
            <p:cNvPr id="279" name="Shape 279"/>
            <p:cNvCxnSpPr/>
            <p:nvPr/>
          </p:nvCxnSpPr>
          <p:spPr>
            <a:xfrm>
              <a:off x="208281325" y="924204700"/>
              <a:ext cx="556231887" cy="0"/>
            </a:xfrm>
            <a:prstGeom prst="straightConnector1">
              <a:avLst/>
            </a:prstGeom>
            <a:noFill/>
            <a:ln cap="flat" cmpd="sng" w="25400">
              <a:solidFill>
                <a:schemeClr val="lt1"/>
              </a:solidFill>
              <a:prstDash val="solid"/>
              <a:miter/>
              <a:headEnd len="med" w="med" type="none"/>
              <a:tailEnd len="med" w="med" type="none"/>
            </a:ln>
          </p:spPr>
        </p:cxnSp>
        <p:sp>
          <p:nvSpPr>
            <p:cNvPr id="280" name="Shape 280"/>
            <p:cNvSpPr txBox="1"/>
            <p:nvPr/>
          </p:nvSpPr>
          <p:spPr>
            <a:xfrm>
              <a:off x="26993737" y="10359369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개발</a:t>
              </a:r>
            </a:p>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환경</a:t>
              </a:r>
            </a:p>
          </p:txBody>
        </p:sp>
      </p:grpSp>
      <p:pic>
        <p:nvPicPr>
          <p:cNvPr id="281" name="Shape 281"/>
          <p:cNvPicPr preferRelativeResize="0"/>
          <p:nvPr/>
        </p:nvPicPr>
        <p:blipFill rotWithShape="1">
          <a:blip r:embed="rId11">
            <a:alphaModFix/>
          </a:blip>
          <a:srcRect b="0" l="0" r="0" t="0"/>
          <a:stretch/>
        </p:blipFill>
        <p:spPr>
          <a:xfrm>
            <a:off x="4809705" y="9329589"/>
            <a:ext cx="1990724" cy="371474"/>
          </a:xfrm>
          <a:prstGeom prst="rect">
            <a:avLst/>
          </a:prstGeom>
          <a:noFill/>
          <a:ln>
            <a:noFill/>
          </a:ln>
        </p:spPr>
      </p:pic>
      <p:sp>
        <p:nvSpPr>
          <p:cNvPr id="282" name="Shape 282"/>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83" name="Shape 283"/>
          <p:cNvPicPr preferRelativeResize="0"/>
          <p:nvPr/>
        </p:nvPicPr>
        <p:blipFill rotWithShape="1">
          <a:blip r:embed="rId12">
            <a:alphaModFix/>
          </a:blip>
          <a:srcRect b="0" l="0" r="0" t="0"/>
          <a:stretch/>
        </p:blipFill>
        <p:spPr>
          <a:xfrm>
            <a:off x="1011620" y="6478673"/>
            <a:ext cx="4773898" cy="691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cxnSp>
        <p:nvCxnSpPr>
          <p:cNvPr id="288" name="Shape 288"/>
          <p:cNvCxnSpPr/>
          <p:nvPr/>
        </p:nvCxnSpPr>
        <p:spPr>
          <a:xfrm>
            <a:off x="1268412" y="1568450"/>
            <a:ext cx="4464050" cy="0"/>
          </a:xfrm>
          <a:prstGeom prst="straightConnector1">
            <a:avLst/>
          </a:prstGeom>
          <a:noFill/>
          <a:ln cap="flat" cmpd="sng" w="38100">
            <a:solidFill>
              <a:srgbClr val="FFAF89"/>
            </a:solidFill>
            <a:prstDash val="solid"/>
            <a:miter/>
            <a:headEnd len="med" w="med" type="none"/>
            <a:tailEnd len="med" w="med" type="none"/>
          </a:ln>
        </p:spPr>
      </p:cxnSp>
      <p:sp>
        <p:nvSpPr>
          <p:cNvPr id="289" name="Shape 289"/>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2-1. 개발 환경</a:t>
            </a:r>
          </a:p>
        </p:txBody>
      </p:sp>
      <p:sp>
        <p:nvSpPr>
          <p:cNvPr id="290" name="Shape 290"/>
          <p:cNvSpPr txBox="1"/>
          <p:nvPr/>
        </p:nvSpPr>
        <p:spPr>
          <a:xfrm>
            <a:off x="8239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프레임 워크</a:t>
            </a:r>
          </a:p>
        </p:txBody>
      </p:sp>
      <p:cxnSp>
        <p:nvCxnSpPr>
          <p:cNvPr id="291" name="Shape 291"/>
          <p:cNvCxnSpPr/>
          <p:nvPr/>
        </p:nvCxnSpPr>
        <p:spPr>
          <a:xfrm>
            <a:off x="1229562" y="4206675"/>
            <a:ext cx="4464000" cy="0"/>
          </a:xfrm>
          <a:prstGeom prst="straightConnector1">
            <a:avLst/>
          </a:prstGeom>
          <a:noFill/>
          <a:ln cap="flat" cmpd="sng" w="38100">
            <a:solidFill>
              <a:srgbClr val="FFAF89"/>
            </a:solidFill>
            <a:prstDash val="solid"/>
            <a:miter/>
            <a:headEnd len="med" w="med" type="none"/>
            <a:tailEnd len="med" w="med" type="none"/>
          </a:ln>
        </p:spPr>
      </p:cxnSp>
      <p:sp>
        <p:nvSpPr>
          <p:cNvPr id="292" name="Shape 292"/>
          <p:cNvSpPr txBox="1"/>
          <p:nvPr/>
        </p:nvSpPr>
        <p:spPr>
          <a:xfrm>
            <a:off x="785050" y="3765350"/>
            <a:ext cx="2712598"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라이브러리 및 기술</a:t>
            </a:r>
          </a:p>
        </p:txBody>
      </p:sp>
      <p:cxnSp>
        <p:nvCxnSpPr>
          <p:cNvPr id="293" name="Shape 293"/>
          <p:cNvCxnSpPr/>
          <p:nvPr/>
        </p:nvCxnSpPr>
        <p:spPr>
          <a:xfrm>
            <a:off x="1261312" y="6813850"/>
            <a:ext cx="4464000" cy="0"/>
          </a:xfrm>
          <a:prstGeom prst="straightConnector1">
            <a:avLst/>
          </a:prstGeom>
          <a:noFill/>
          <a:ln cap="flat" cmpd="sng" w="38100">
            <a:solidFill>
              <a:srgbClr val="FFAF89"/>
            </a:solidFill>
            <a:prstDash val="solid"/>
            <a:miter/>
            <a:headEnd len="med" w="med" type="none"/>
            <a:tailEnd len="med" w="med" type="none"/>
          </a:ln>
        </p:spPr>
      </p:cxnSp>
      <p:sp>
        <p:nvSpPr>
          <p:cNvPr id="294" name="Shape 294"/>
          <p:cNvSpPr txBox="1"/>
          <p:nvPr/>
        </p:nvSpPr>
        <p:spPr>
          <a:xfrm>
            <a:off x="816800" y="6372525"/>
            <a:ext cx="2712598"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플러그인 및 API</a:t>
            </a:r>
          </a:p>
        </p:txBody>
      </p:sp>
      <p:pic>
        <p:nvPicPr>
          <p:cNvPr id="295" name="Shape 295"/>
          <p:cNvPicPr preferRelativeResize="0"/>
          <p:nvPr/>
        </p:nvPicPr>
        <p:blipFill rotWithShape="1">
          <a:blip r:embed="rId3">
            <a:alphaModFix/>
          </a:blip>
          <a:srcRect b="0" l="0" r="0" t="0"/>
          <a:stretch/>
        </p:blipFill>
        <p:spPr>
          <a:xfrm>
            <a:off x="1088950" y="1849550"/>
            <a:ext cx="4721024" cy="955300"/>
          </a:xfrm>
          <a:prstGeom prst="rect">
            <a:avLst/>
          </a:prstGeom>
          <a:noFill/>
          <a:ln>
            <a:noFill/>
          </a:ln>
        </p:spPr>
      </p:pic>
      <p:pic>
        <p:nvPicPr>
          <p:cNvPr id="296" name="Shape 296"/>
          <p:cNvPicPr preferRelativeResize="0"/>
          <p:nvPr/>
        </p:nvPicPr>
        <p:blipFill rotWithShape="1">
          <a:blip r:embed="rId4">
            <a:alphaModFix/>
          </a:blip>
          <a:srcRect b="0" l="0" r="0" t="0"/>
          <a:stretch/>
        </p:blipFill>
        <p:spPr>
          <a:xfrm>
            <a:off x="1147900" y="4572000"/>
            <a:ext cx="4662074" cy="1055649"/>
          </a:xfrm>
          <a:prstGeom prst="rect">
            <a:avLst/>
          </a:prstGeom>
          <a:noFill/>
          <a:ln>
            <a:noFill/>
          </a:ln>
        </p:spPr>
      </p:pic>
      <p:pic>
        <p:nvPicPr>
          <p:cNvPr id="297" name="Shape 297"/>
          <p:cNvPicPr preferRelativeResize="0"/>
          <p:nvPr/>
        </p:nvPicPr>
        <p:blipFill rotWithShape="1">
          <a:blip r:embed="rId5">
            <a:alphaModFix/>
          </a:blip>
          <a:srcRect b="0" l="0" r="0" t="0"/>
          <a:stretch/>
        </p:blipFill>
        <p:spPr>
          <a:xfrm>
            <a:off x="1088950" y="7248475"/>
            <a:ext cx="4721025" cy="1193425"/>
          </a:xfrm>
          <a:prstGeom prst="rect">
            <a:avLst/>
          </a:prstGeom>
          <a:noFill/>
          <a:ln>
            <a:noFill/>
          </a:ln>
        </p:spPr>
      </p:pic>
      <p:pic>
        <p:nvPicPr>
          <p:cNvPr id="298" name="Shape 298"/>
          <p:cNvPicPr preferRelativeResize="0"/>
          <p:nvPr/>
        </p:nvPicPr>
        <p:blipFill rotWithShape="1">
          <a:blip r:embed="rId6">
            <a:alphaModFix/>
          </a:blip>
          <a:srcRect b="0" l="0" r="0" t="0"/>
          <a:stretch/>
        </p:blipFill>
        <p:spPr>
          <a:xfrm>
            <a:off x="3265843" y="6089662"/>
            <a:ext cx="745024" cy="696786"/>
          </a:xfrm>
          <a:prstGeom prst="rect">
            <a:avLst/>
          </a:prstGeom>
          <a:noFill/>
          <a:ln>
            <a:noFill/>
          </a:ln>
        </p:spPr>
      </p:pic>
      <p:pic>
        <p:nvPicPr>
          <p:cNvPr id="299" name="Shape 299"/>
          <p:cNvPicPr preferRelativeResize="0"/>
          <p:nvPr/>
        </p:nvPicPr>
        <p:blipFill rotWithShape="1">
          <a:blip r:embed="rId7">
            <a:alphaModFix/>
          </a:blip>
          <a:srcRect b="0" l="0" r="0" t="0"/>
          <a:stretch/>
        </p:blipFill>
        <p:spPr>
          <a:xfrm>
            <a:off x="3319475" y="3411562"/>
            <a:ext cx="590550" cy="762000"/>
          </a:xfrm>
          <a:prstGeom prst="rect">
            <a:avLst/>
          </a:prstGeom>
          <a:noFill/>
          <a:ln>
            <a:noFill/>
          </a:ln>
        </p:spPr>
      </p:pic>
      <p:grpSp>
        <p:nvGrpSpPr>
          <p:cNvPr id="300" name="Shape 300"/>
          <p:cNvGrpSpPr/>
          <p:nvPr/>
        </p:nvGrpSpPr>
        <p:grpSpPr>
          <a:xfrm>
            <a:off x="1079" y="2037101"/>
            <a:ext cx="728380" cy="1679838"/>
            <a:chOff x="0" y="0"/>
            <a:chExt cx="1181479707" cy="2147483647"/>
          </a:xfrm>
        </p:grpSpPr>
        <p:sp>
          <p:nvSpPr>
            <p:cNvPr id="301" name="Shape 301"/>
            <p:cNvSpPr/>
            <p:nvPr/>
          </p:nvSpPr>
          <p:spPr>
            <a:xfrm rot="5400000">
              <a:off x="-595555573" y="619679620"/>
              <a:ext cx="2147483647" cy="756457250"/>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FFAF89"/>
            </a:solidFill>
            <a:ln cap="flat" cmpd="sng" w="25400">
              <a:solidFill>
                <a:srgbClr val="FFAF89"/>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02" name="Shape 302"/>
            <p:cNvSpPr txBox="1"/>
            <p:nvPr/>
          </p:nvSpPr>
          <p:spPr>
            <a:xfrm>
              <a:off x="67769025" y="265763321"/>
              <a:ext cx="958972688" cy="48719917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02</a:t>
              </a:r>
            </a:p>
          </p:txBody>
        </p:sp>
        <p:cxnSp>
          <p:nvCxnSpPr>
            <p:cNvPr id="303" name="Shape 303"/>
            <p:cNvCxnSpPr/>
            <p:nvPr/>
          </p:nvCxnSpPr>
          <p:spPr>
            <a:xfrm>
              <a:off x="206931675" y="880054864"/>
              <a:ext cx="554781098" cy="0"/>
            </a:xfrm>
            <a:prstGeom prst="straightConnector1">
              <a:avLst/>
            </a:prstGeom>
            <a:noFill/>
            <a:ln cap="flat" cmpd="sng" w="25400">
              <a:solidFill>
                <a:schemeClr val="lt1"/>
              </a:solidFill>
              <a:prstDash val="solid"/>
              <a:miter/>
              <a:headEnd len="med" w="med" type="none"/>
              <a:tailEnd len="med" w="med" type="none"/>
            </a:ln>
          </p:spPr>
        </p:cxnSp>
        <p:sp>
          <p:nvSpPr>
            <p:cNvPr id="304" name="Shape 304"/>
            <p:cNvSpPr txBox="1"/>
            <p:nvPr/>
          </p:nvSpPr>
          <p:spPr>
            <a:xfrm>
              <a:off x="0" y="967121360"/>
              <a:ext cx="1181479707" cy="118036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개발</a:t>
              </a:r>
            </a:p>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환경</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305" name="Shape 30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306" name="Shape 306"/>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cxnSp>
        <p:nvCxnSpPr>
          <p:cNvPr id="312" name="Shape 312"/>
          <p:cNvCxnSpPr/>
          <p:nvPr/>
        </p:nvCxnSpPr>
        <p:spPr>
          <a:xfrm>
            <a:off x="1197000" y="1560979"/>
            <a:ext cx="4464000" cy="0"/>
          </a:xfrm>
          <a:prstGeom prst="straightConnector1">
            <a:avLst/>
          </a:prstGeom>
          <a:noFill/>
          <a:ln cap="flat" cmpd="sng" w="38100">
            <a:solidFill>
              <a:srgbClr val="FFAF89"/>
            </a:solidFill>
            <a:prstDash val="solid"/>
            <a:miter/>
            <a:headEnd len="med" w="med" type="none"/>
            <a:tailEnd len="med" w="med" type="none"/>
          </a:ln>
        </p:spPr>
      </p:cxnSp>
      <p:pic>
        <p:nvPicPr>
          <p:cNvPr id="313" name="Shape 313"/>
          <p:cNvPicPr preferRelativeResize="0"/>
          <p:nvPr/>
        </p:nvPicPr>
        <p:blipFill rotWithShape="1">
          <a:blip r:embed="rId3">
            <a:alphaModFix/>
          </a:blip>
          <a:srcRect b="0" l="0" r="0" t="0"/>
          <a:stretch/>
        </p:blipFill>
        <p:spPr>
          <a:xfrm>
            <a:off x="915550" y="2161261"/>
            <a:ext cx="4876799" cy="6429375"/>
          </a:xfrm>
          <a:prstGeom prst="rect">
            <a:avLst/>
          </a:prstGeom>
          <a:noFill/>
          <a:ln>
            <a:noFill/>
          </a:ln>
        </p:spPr>
      </p:pic>
      <p:sp>
        <p:nvSpPr>
          <p:cNvPr id="314" name="Shape 314"/>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2-2. 개발 일정</a:t>
            </a:r>
          </a:p>
        </p:txBody>
      </p:sp>
      <p:sp>
        <p:nvSpPr>
          <p:cNvPr id="315" name="Shape 315"/>
          <p:cNvSpPr txBox="1"/>
          <p:nvPr/>
        </p:nvSpPr>
        <p:spPr>
          <a:xfrm>
            <a:off x="8239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Scrum</a:t>
            </a:r>
          </a:p>
        </p:txBody>
      </p:sp>
      <p:grpSp>
        <p:nvGrpSpPr>
          <p:cNvPr id="316" name="Shape 316"/>
          <p:cNvGrpSpPr/>
          <p:nvPr/>
        </p:nvGrpSpPr>
        <p:grpSpPr>
          <a:xfrm>
            <a:off x="6260737" y="2133986"/>
            <a:ext cx="745028" cy="1324415"/>
            <a:chOff x="0" y="-42"/>
            <a:chExt cx="1208030785" cy="2147483642"/>
          </a:xfrm>
        </p:grpSpPr>
        <p:sp>
          <p:nvSpPr>
            <p:cNvPr id="317" name="Shape 317"/>
            <p:cNvSpPr/>
            <p:nvPr/>
          </p:nvSpPr>
          <p:spPr>
            <a:xfrm rot="-5400000">
              <a:off x="-594694610" y="594694568"/>
              <a:ext cx="2147483642" cy="958094421"/>
            </a:xfrm>
            <a:custGeom>
              <a:pathLst>
                <a:path extrusionOk="0" h="120000" w="120000">
                  <a:moveTo>
                    <a:pt x="8923" y="0"/>
                  </a:moveTo>
                  <a:lnTo>
                    <a:pt x="111076" y="0"/>
                  </a:lnTo>
                  <a:cubicBezTo>
                    <a:pt x="116004" y="0"/>
                    <a:pt x="120000" y="8954"/>
                    <a:pt x="120000" y="20000"/>
                  </a:cubicBezTo>
                  <a:lnTo>
                    <a:pt x="120000" y="120000"/>
                  </a:lnTo>
                  <a:lnTo>
                    <a:pt x="120000" y="120000"/>
                  </a:lnTo>
                  <a:lnTo>
                    <a:pt x="0" y="120000"/>
                  </a:lnTo>
                  <a:lnTo>
                    <a:pt x="0" y="120000"/>
                  </a:lnTo>
                  <a:lnTo>
                    <a:pt x="0" y="20000"/>
                  </a:lnTo>
                  <a:cubicBezTo>
                    <a:pt x="0" y="8954"/>
                    <a:pt x="3995" y="0"/>
                    <a:pt x="8923" y="0"/>
                  </a:cubicBezTo>
                  <a:close/>
                </a:path>
              </a:pathLst>
            </a:custGeom>
            <a:solidFill>
              <a:srgbClr val="FFAF89"/>
            </a:solidFill>
            <a:ln cap="flat" cmpd="sng" w="25400">
              <a:solidFill>
                <a:srgbClr val="FFAF89"/>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18" name="Shape 318"/>
            <p:cNvSpPr txBox="1"/>
            <p:nvPr/>
          </p:nvSpPr>
          <p:spPr>
            <a:xfrm>
              <a:off x="70500643" y="1463616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02</a:t>
              </a:r>
            </a:p>
          </p:txBody>
        </p:sp>
        <p:cxnSp>
          <p:nvCxnSpPr>
            <p:cNvPr id="319" name="Shape 319"/>
            <p:cNvCxnSpPr/>
            <p:nvPr/>
          </p:nvCxnSpPr>
          <p:spPr>
            <a:xfrm>
              <a:off x="208281325" y="924204700"/>
              <a:ext cx="556231887" cy="0"/>
            </a:xfrm>
            <a:prstGeom prst="straightConnector1">
              <a:avLst/>
            </a:prstGeom>
            <a:noFill/>
            <a:ln cap="flat" cmpd="sng" w="25400">
              <a:solidFill>
                <a:schemeClr val="lt1"/>
              </a:solidFill>
              <a:prstDash val="solid"/>
              <a:miter/>
              <a:headEnd len="med" w="med" type="none"/>
              <a:tailEnd len="med" w="med" type="none"/>
            </a:ln>
          </p:spPr>
        </p:cxnSp>
        <p:sp>
          <p:nvSpPr>
            <p:cNvPr id="320" name="Shape 320"/>
            <p:cNvSpPr txBox="1"/>
            <p:nvPr/>
          </p:nvSpPr>
          <p:spPr>
            <a:xfrm>
              <a:off x="26993737" y="10359369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개발</a:t>
              </a:r>
            </a:p>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환경</a:t>
              </a:r>
            </a:p>
          </p:txBody>
        </p:sp>
      </p:grpSp>
      <p:pic>
        <p:nvPicPr>
          <p:cNvPr id="321" name="Shape 321"/>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322" name="Shape 322"/>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cxnSp>
        <p:nvCxnSpPr>
          <p:cNvPr id="327" name="Shape 327"/>
          <p:cNvCxnSpPr/>
          <p:nvPr/>
        </p:nvCxnSpPr>
        <p:spPr>
          <a:xfrm>
            <a:off x="1268412" y="1568450"/>
            <a:ext cx="4464000" cy="0"/>
          </a:xfrm>
          <a:prstGeom prst="straightConnector1">
            <a:avLst/>
          </a:prstGeom>
          <a:noFill/>
          <a:ln cap="flat" cmpd="sng" w="38100">
            <a:solidFill>
              <a:srgbClr val="FFAF89"/>
            </a:solidFill>
            <a:prstDash val="solid"/>
            <a:miter/>
            <a:headEnd len="med" w="med" type="none"/>
            <a:tailEnd len="med" w="med" type="none"/>
          </a:ln>
        </p:spPr>
      </p:cxnSp>
      <p:sp>
        <p:nvSpPr>
          <p:cNvPr id="328" name="Shape 328"/>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2-3. 아키텍쳐 구조</a:t>
            </a:r>
          </a:p>
        </p:txBody>
      </p:sp>
      <p:sp>
        <p:nvSpPr>
          <p:cNvPr id="329" name="Shape 329"/>
          <p:cNvSpPr txBox="1"/>
          <p:nvPr/>
        </p:nvSpPr>
        <p:spPr>
          <a:xfrm>
            <a:off x="8239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아키텍쳐 구조</a:t>
            </a:r>
          </a:p>
        </p:txBody>
      </p:sp>
      <p:grpSp>
        <p:nvGrpSpPr>
          <p:cNvPr id="330" name="Shape 330"/>
          <p:cNvGrpSpPr/>
          <p:nvPr/>
        </p:nvGrpSpPr>
        <p:grpSpPr>
          <a:xfrm>
            <a:off x="1079" y="2037101"/>
            <a:ext cx="728380" cy="1679838"/>
            <a:chOff x="0" y="0"/>
            <a:chExt cx="1181479707" cy="2147483647"/>
          </a:xfrm>
        </p:grpSpPr>
        <p:sp>
          <p:nvSpPr>
            <p:cNvPr id="331" name="Shape 331"/>
            <p:cNvSpPr/>
            <p:nvPr/>
          </p:nvSpPr>
          <p:spPr>
            <a:xfrm rot="5400000">
              <a:off x="-595555573" y="619679620"/>
              <a:ext cx="2147483647" cy="756457250"/>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FFAF89"/>
            </a:solidFill>
            <a:ln cap="flat" cmpd="sng" w="25400">
              <a:solidFill>
                <a:srgbClr val="FFAF89"/>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32" name="Shape 332"/>
            <p:cNvSpPr txBox="1"/>
            <p:nvPr/>
          </p:nvSpPr>
          <p:spPr>
            <a:xfrm>
              <a:off x="67769025" y="265763321"/>
              <a:ext cx="958972688" cy="48719917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02</a:t>
              </a:r>
            </a:p>
          </p:txBody>
        </p:sp>
        <p:cxnSp>
          <p:nvCxnSpPr>
            <p:cNvPr id="333" name="Shape 333"/>
            <p:cNvCxnSpPr/>
            <p:nvPr/>
          </p:nvCxnSpPr>
          <p:spPr>
            <a:xfrm>
              <a:off x="206931675" y="880054864"/>
              <a:ext cx="554781098" cy="0"/>
            </a:xfrm>
            <a:prstGeom prst="straightConnector1">
              <a:avLst/>
            </a:prstGeom>
            <a:noFill/>
            <a:ln cap="flat" cmpd="sng" w="25400">
              <a:solidFill>
                <a:schemeClr val="lt1"/>
              </a:solidFill>
              <a:prstDash val="solid"/>
              <a:miter/>
              <a:headEnd len="med" w="med" type="none"/>
              <a:tailEnd len="med" w="med" type="none"/>
            </a:ln>
          </p:spPr>
        </p:cxnSp>
        <p:sp>
          <p:nvSpPr>
            <p:cNvPr id="334" name="Shape 334"/>
            <p:cNvSpPr txBox="1"/>
            <p:nvPr/>
          </p:nvSpPr>
          <p:spPr>
            <a:xfrm>
              <a:off x="0" y="967121360"/>
              <a:ext cx="1181479707" cy="118036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개발</a:t>
              </a:r>
            </a:p>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환경</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335" name="Shape 33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336" name="Shape 336"/>
          <p:cNvPicPr preferRelativeResize="0"/>
          <p:nvPr/>
        </p:nvPicPr>
        <p:blipFill rotWithShape="1">
          <a:blip r:embed="rId3">
            <a:alphaModFix/>
          </a:blip>
          <a:srcRect b="0" l="0" r="0" t="0"/>
          <a:stretch/>
        </p:blipFill>
        <p:spPr>
          <a:xfrm>
            <a:off x="976287" y="9341300"/>
            <a:ext cx="1990724" cy="371474"/>
          </a:xfrm>
          <a:prstGeom prst="rect">
            <a:avLst/>
          </a:prstGeom>
          <a:noFill/>
          <a:ln>
            <a:noFill/>
          </a:ln>
        </p:spPr>
      </p:pic>
      <p:pic>
        <p:nvPicPr>
          <p:cNvPr id="337" name="Shape 337"/>
          <p:cNvPicPr preferRelativeResize="0"/>
          <p:nvPr/>
        </p:nvPicPr>
        <p:blipFill rotWithShape="1">
          <a:blip r:embed="rId4">
            <a:alphaModFix/>
          </a:blip>
          <a:srcRect b="0" l="0" r="0" t="0"/>
          <a:stretch/>
        </p:blipFill>
        <p:spPr>
          <a:xfrm>
            <a:off x="853725" y="1810825"/>
            <a:ext cx="5150550" cy="4016025"/>
          </a:xfrm>
          <a:prstGeom prst="rect">
            <a:avLst/>
          </a:prstGeom>
          <a:noFill/>
          <a:ln>
            <a:noFill/>
          </a:ln>
        </p:spPr>
      </p:pic>
      <p:sp>
        <p:nvSpPr>
          <p:cNvPr id="338" name="Shape 338"/>
          <p:cNvSpPr txBox="1"/>
          <p:nvPr/>
        </p:nvSpPr>
        <p:spPr>
          <a:xfrm>
            <a:off x="966875" y="5901875"/>
            <a:ext cx="5037300" cy="3210899"/>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Tomcat Server + Oracle DataBase</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Apache Tomcat 7.0</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Oracle 10g ExpressEdition 10.2.0.1 </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 Spring Framework  +  MyBatis</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Spring-framework 3.2.3 RELEASE</a:t>
            </a:r>
          </a:p>
          <a:p>
            <a:pPr indent="-228600" lvl="0" marL="9144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DI 패턴 사용</a:t>
            </a:r>
          </a:p>
          <a:p>
            <a:pPr indent="-228600" lvl="0" marL="9144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Annotation 기반의 컴포넌트, 컨트롤러, 맵핑</a:t>
            </a:r>
          </a:p>
          <a:p>
            <a:pPr indent="-228600" lvl="0" marL="9144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Tiles 를 연동한 레이아웃 처리</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MyBatis 2.3.4 3.</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 HTML / CSS / JavaScript - HTML 5</a:t>
            </a:r>
          </a:p>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rgbClr val="000000"/>
                </a:solidFill>
                <a:latin typeface="Arial"/>
                <a:ea typeface="Arial"/>
                <a:cs typeface="Arial"/>
                <a:sym typeface="Arial"/>
              </a:rPr>
              <a:t>   -     CSS 2.1</a:t>
            </a:r>
          </a:p>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rgbClr val="000000"/>
                </a:solidFill>
                <a:latin typeface="Arial"/>
                <a:ea typeface="Arial"/>
                <a:cs typeface="Arial"/>
                <a:sym typeface="Arial"/>
              </a:rPr>
              <a:t>   -     JavaScript </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 Ajax / jQuery </a:t>
            </a:r>
          </a:p>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rgbClr val="000000"/>
                </a:solidFill>
                <a:latin typeface="Arial"/>
                <a:ea typeface="Arial"/>
                <a:cs typeface="Arial"/>
                <a:sym typeface="Arial"/>
              </a:rPr>
              <a:t>   -      jQuery 1.4</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nvSpPr>
        <p:spPr>
          <a:xfrm>
            <a:off x="4488600" y="7951775"/>
            <a:ext cx="1634399" cy="92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400" u="none" cap="none" strike="noStrike">
                <a:solidFill>
                  <a:srgbClr val="000000"/>
                </a:solidFill>
                <a:latin typeface="Verdana"/>
                <a:ea typeface="Verdana"/>
                <a:cs typeface="Verdana"/>
                <a:sym typeface="Verdana"/>
              </a:rPr>
              <a:t>패키지수 : 14개</a:t>
            </a:r>
          </a:p>
          <a:p>
            <a:pPr indent="0" lvl="0" marL="0" marR="0" rtl="0" algn="l">
              <a:lnSpc>
                <a:spcPct val="115000"/>
              </a:lnSpc>
              <a:spcBef>
                <a:spcPts val="0"/>
              </a:spcBef>
              <a:spcAft>
                <a:spcPts val="0"/>
              </a:spcAft>
              <a:buClr>
                <a:srgbClr val="000000"/>
              </a:buClr>
              <a:buSzPct val="25000"/>
              <a:buFont typeface="Verdana"/>
              <a:buNone/>
            </a:pPr>
            <a:r>
              <a:rPr b="0" i="0" lang="en-US" sz="1400" u="none" cap="none" strike="noStrike">
                <a:solidFill>
                  <a:srgbClr val="000000"/>
                </a:solidFill>
                <a:latin typeface="Verdana"/>
                <a:ea typeface="Verdana"/>
                <a:cs typeface="Verdana"/>
                <a:sym typeface="Verdana"/>
              </a:rPr>
              <a:t>클래스수 : 63개</a:t>
            </a:r>
          </a:p>
          <a:p>
            <a:pPr indent="0" lvl="0" marL="0" marR="0" rtl="0" algn="l">
              <a:lnSpc>
                <a:spcPct val="115000"/>
              </a:lnSpc>
              <a:spcBef>
                <a:spcPts val="0"/>
              </a:spcBef>
              <a:spcAft>
                <a:spcPts val="0"/>
              </a:spcAft>
              <a:buClr>
                <a:srgbClr val="000000"/>
              </a:buClr>
              <a:buSzPct val="25000"/>
              <a:buFont typeface="Verdana"/>
              <a:buNone/>
            </a:pPr>
            <a:r>
              <a:rPr b="0" i="0" lang="en-US" sz="1400" u="none" cap="none" strike="noStrike">
                <a:solidFill>
                  <a:srgbClr val="000000"/>
                </a:solidFill>
                <a:latin typeface="Verdana"/>
                <a:ea typeface="Verdana"/>
                <a:cs typeface="Verdana"/>
                <a:sym typeface="Verdana"/>
              </a:rPr>
              <a:t>View 수 : 37개</a:t>
            </a:r>
          </a:p>
        </p:txBody>
      </p:sp>
      <p:grpSp>
        <p:nvGrpSpPr>
          <p:cNvPr id="345" name="Shape 345"/>
          <p:cNvGrpSpPr/>
          <p:nvPr/>
        </p:nvGrpSpPr>
        <p:grpSpPr>
          <a:xfrm>
            <a:off x="923895" y="1972494"/>
            <a:ext cx="5030244" cy="5881619"/>
            <a:chOff x="695325" y="1667675"/>
            <a:chExt cx="5644350" cy="6512700"/>
          </a:xfrm>
        </p:grpSpPr>
        <p:pic>
          <p:nvPicPr>
            <p:cNvPr id="346" name="Shape 346"/>
            <p:cNvPicPr preferRelativeResize="0"/>
            <p:nvPr/>
          </p:nvPicPr>
          <p:blipFill rotWithShape="1">
            <a:blip r:embed="rId3">
              <a:alphaModFix/>
            </a:blip>
            <a:srcRect b="0" l="0" r="0" t="0"/>
            <a:stretch/>
          </p:blipFill>
          <p:spPr>
            <a:xfrm>
              <a:off x="695325" y="1667675"/>
              <a:ext cx="1847849" cy="3752849"/>
            </a:xfrm>
            <a:prstGeom prst="rect">
              <a:avLst/>
            </a:prstGeom>
            <a:noFill/>
            <a:ln>
              <a:noFill/>
            </a:ln>
          </p:spPr>
        </p:pic>
        <p:pic>
          <p:nvPicPr>
            <p:cNvPr id="347" name="Shape 347"/>
            <p:cNvPicPr preferRelativeResize="0"/>
            <p:nvPr/>
          </p:nvPicPr>
          <p:blipFill rotWithShape="1">
            <a:blip r:embed="rId4">
              <a:alphaModFix/>
            </a:blip>
            <a:srcRect b="0" l="0" r="0" t="0"/>
            <a:stretch/>
          </p:blipFill>
          <p:spPr>
            <a:xfrm>
              <a:off x="2442375" y="1758150"/>
              <a:ext cx="2152649" cy="3571874"/>
            </a:xfrm>
            <a:prstGeom prst="rect">
              <a:avLst/>
            </a:prstGeom>
            <a:noFill/>
            <a:ln>
              <a:noFill/>
            </a:ln>
          </p:spPr>
        </p:pic>
        <p:pic>
          <p:nvPicPr>
            <p:cNvPr id="348" name="Shape 348"/>
            <p:cNvPicPr preferRelativeResize="0"/>
            <p:nvPr/>
          </p:nvPicPr>
          <p:blipFill rotWithShape="1">
            <a:blip r:embed="rId5">
              <a:alphaModFix/>
            </a:blip>
            <a:srcRect b="0" l="0" r="0" t="0"/>
            <a:stretch/>
          </p:blipFill>
          <p:spPr>
            <a:xfrm>
              <a:off x="4615650" y="3329800"/>
              <a:ext cx="1724023" cy="3619500"/>
            </a:xfrm>
            <a:prstGeom prst="rect">
              <a:avLst/>
            </a:prstGeom>
            <a:noFill/>
            <a:ln>
              <a:noFill/>
            </a:ln>
          </p:spPr>
        </p:pic>
        <p:pic>
          <p:nvPicPr>
            <p:cNvPr id="349" name="Shape 349"/>
            <p:cNvPicPr preferRelativeResize="0"/>
            <p:nvPr/>
          </p:nvPicPr>
          <p:blipFill rotWithShape="1">
            <a:blip r:embed="rId6">
              <a:alphaModFix/>
            </a:blip>
            <a:srcRect b="0" l="0" r="0" t="0"/>
            <a:stretch/>
          </p:blipFill>
          <p:spPr>
            <a:xfrm>
              <a:off x="4539450" y="1758175"/>
              <a:ext cx="1800225" cy="1647824"/>
            </a:xfrm>
            <a:prstGeom prst="rect">
              <a:avLst/>
            </a:prstGeom>
            <a:noFill/>
            <a:ln>
              <a:noFill/>
            </a:ln>
          </p:spPr>
        </p:pic>
        <p:pic>
          <p:nvPicPr>
            <p:cNvPr id="350" name="Shape 350"/>
            <p:cNvPicPr preferRelativeResize="0"/>
            <p:nvPr/>
          </p:nvPicPr>
          <p:blipFill rotWithShape="1">
            <a:blip r:embed="rId7">
              <a:alphaModFix/>
            </a:blip>
            <a:srcRect b="0" l="0" r="0" t="0"/>
            <a:stretch/>
          </p:blipFill>
          <p:spPr>
            <a:xfrm>
              <a:off x="4696600" y="6999275"/>
              <a:ext cx="1419225" cy="1181100"/>
            </a:xfrm>
            <a:prstGeom prst="rect">
              <a:avLst/>
            </a:prstGeom>
            <a:noFill/>
            <a:ln>
              <a:noFill/>
            </a:ln>
          </p:spPr>
        </p:pic>
      </p:grpSp>
      <p:grpSp>
        <p:nvGrpSpPr>
          <p:cNvPr id="351" name="Shape 351"/>
          <p:cNvGrpSpPr/>
          <p:nvPr/>
        </p:nvGrpSpPr>
        <p:grpSpPr>
          <a:xfrm>
            <a:off x="1036033" y="5419002"/>
            <a:ext cx="3249713" cy="3503887"/>
            <a:chOff x="821152" y="5483983"/>
            <a:chExt cx="3646446" cy="3879843"/>
          </a:xfrm>
        </p:grpSpPr>
        <p:sp>
          <p:nvSpPr>
            <p:cNvPr id="352" name="Shape 352"/>
            <p:cNvSpPr txBox="1"/>
            <p:nvPr/>
          </p:nvSpPr>
          <p:spPr>
            <a:xfrm>
              <a:off x="3718498" y="5483983"/>
              <a:ext cx="749099" cy="285600"/>
            </a:xfrm>
            <a:prstGeom prst="rect">
              <a:avLst/>
            </a:prstGeom>
            <a:solidFill>
              <a:schemeClr val="accent6"/>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0" i="0" lang="en-US" sz="1000" u="none" cap="none" strike="noStrike">
                  <a:solidFill>
                    <a:srgbClr val="FFFFFF"/>
                  </a:solidFill>
                  <a:latin typeface="Verdana"/>
                  <a:ea typeface="Verdana"/>
                  <a:cs typeface="Verdana"/>
                  <a:sym typeface="Verdana"/>
                </a:rPr>
                <a:t>  View</a:t>
              </a:r>
            </a:p>
          </p:txBody>
        </p:sp>
        <p:grpSp>
          <p:nvGrpSpPr>
            <p:cNvPr id="353" name="Shape 353"/>
            <p:cNvGrpSpPr/>
            <p:nvPr/>
          </p:nvGrpSpPr>
          <p:grpSpPr>
            <a:xfrm>
              <a:off x="821152" y="5792021"/>
              <a:ext cx="3355929" cy="3571805"/>
              <a:chOff x="683812" y="6140125"/>
              <a:chExt cx="3619423" cy="3886200"/>
            </a:xfrm>
          </p:grpSpPr>
          <p:pic>
            <p:nvPicPr>
              <p:cNvPr id="354" name="Shape 354"/>
              <p:cNvPicPr preferRelativeResize="0"/>
              <p:nvPr/>
            </p:nvPicPr>
            <p:blipFill rotWithShape="1">
              <a:blip r:embed="rId8">
                <a:alphaModFix/>
              </a:blip>
              <a:srcRect b="0" l="0" r="0" t="0"/>
              <a:stretch/>
            </p:blipFill>
            <p:spPr>
              <a:xfrm>
                <a:off x="683812" y="6140125"/>
                <a:ext cx="1838325" cy="3886200"/>
              </a:xfrm>
              <a:prstGeom prst="rect">
                <a:avLst/>
              </a:prstGeom>
              <a:noFill/>
              <a:ln>
                <a:noFill/>
              </a:ln>
            </p:spPr>
          </p:pic>
          <p:pic>
            <p:nvPicPr>
              <p:cNvPr id="355" name="Shape 355"/>
              <p:cNvPicPr preferRelativeResize="0"/>
              <p:nvPr/>
            </p:nvPicPr>
            <p:blipFill rotWithShape="1">
              <a:blip r:embed="rId9">
                <a:alphaModFix/>
              </a:blip>
              <a:srcRect b="0" l="0" r="0" t="0"/>
              <a:stretch/>
            </p:blipFill>
            <p:spPr>
              <a:xfrm>
                <a:off x="2381561" y="6140125"/>
                <a:ext cx="1921674" cy="3886198"/>
              </a:xfrm>
              <a:prstGeom prst="rect">
                <a:avLst/>
              </a:prstGeom>
              <a:noFill/>
              <a:ln>
                <a:noFill/>
              </a:ln>
            </p:spPr>
          </p:pic>
        </p:grpSp>
      </p:grpSp>
      <p:sp>
        <p:nvSpPr>
          <p:cNvPr id="356" name="Shape 356"/>
          <p:cNvSpPr txBox="1"/>
          <p:nvPr/>
        </p:nvSpPr>
        <p:spPr>
          <a:xfrm>
            <a:off x="4535400" y="1750950"/>
            <a:ext cx="1149300" cy="258000"/>
          </a:xfrm>
          <a:prstGeom prst="rect">
            <a:avLst/>
          </a:prstGeom>
          <a:solidFill>
            <a:schemeClr val="accent6"/>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0" i="0" lang="en-US" sz="1000" u="none" cap="none" strike="noStrike">
                <a:solidFill>
                  <a:srgbClr val="FFFFFF"/>
                </a:solidFill>
                <a:latin typeface="Verdana"/>
                <a:ea typeface="Verdana"/>
                <a:cs typeface="Verdana"/>
                <a:sym typeface="Verdana"/>
              </a:rPr>
              <a:t>Package&amp;Class</a:t>
            </a:r>
          </a:p>
        </p:txBody>
      </p:sp>
      <p:sp>
        <p:nvSpPr>
          <p:cNvPr id="357" name="Shape 357"/>
          <p:cNvSpPr/>
          <p:nvPr/>
        </p:nvSpPr>
        <p:spPr>
          <a:xfrm>
            <a:off x="1030400" y="5462450"/>
            <a:ext cx="3187500" cy="3524400"/>
          </a:xfrm>
          <a:prstGeom prst="rect">
            <a:avLst/>
          </a:prstGeom>
          <a:noFill/>
          <a:ln cap="flat" cmpd="sng" w="38100">
            <a:solidFill>
              <a:schemeClr val="accent6"/>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8" name="Shape 358"/>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2-4. 프로젝트 구조</a:t>
            </a:r>
          </a:p>
        </p:txBody>
      </p:sp>
      <p:cxnSp>
        <p:nvCxnSpPr>
          <p:cNvPr id="359" name="Shape 359"/>
          <p:cNvCxnSpPr/>
          <p:nvPr/>
        </p:nvCxnSpPr>
        <p:spPr>
          <a:xfrm>
            <a:off x="1268412" y="1568450"/>
            <a:ext cx="4464000" cy="0"/>
          </a:xfrm>
          <a:prstGeom prst="straightConnector1">
            <a:avLst/>
          </a:prstGeom>
          <a:noFill/>
          <a:ln cap="flat" cmpd="sng" w="38100">
            <a:solidFill>
              <a:srgbClr val="FFAF89"/>
            </a:solidFill>
            <a:prstDash val="solid"/>
            <a:miter/>
            <a:headEnd len="med" w="med" type="none"/>
            <a:tailEnd len="med" w="med" type="none"/>
          </a:ln>
        </p:spPr>
      </p:cxnSp>
      <p:sp>
        <p:nvSpPr>
          <p:cNvPr id="360" name="Shape 360"/>
          <p:cNvSpPr txBox="1"/>
          <p:nvPr/>
        </p:nvSpPr>
        <p:spPr>
          <a:xfrm>
            <a:off x="8239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프로젝트 구조</a:t>
            </a:r>
          </a:p>
        </p:txBody>
      </p:sp>
      <p:pic>
        <p:nvPicPr>
          <p:cNvPr id="361" name="Shape 361"/>
          <p:cNvPicPr preferRelativeResize="0"/>
          <p:nvPr/>
        </p:nvPicPr>
        <p:blipFill rotWithShape="1">
          <a:blip r:embed="rId10">
            <a:alphaModFix/>
          </a:blip>
          <a:srcRect b="0" l="0" r="0" t="0"/>
          <a:stretch/>
        </p:blipFill>
        <p:spPr>
          <a:xfrm>
            <a:off x="4809705" y="9329589"/>
            <a:ext cx="1990724" cy="371474"/>
          </a:xfrm>
          <a:prstGeom prst="rect">
            <a:avLst/>
          </a:prstGeom>
          <a:noFill/>
          <a:ln>
            <a:noFill/>
          </a:ln>
        </p:spPr>
      </p:pic>
      <p:sp>
        <p:nvSpPr>
          <p:cNvPr id="362" name="Shape 362"/>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363" name="Shape 363"/>
          <p:cNvGrpSpPr/>
          <p:nvPr/>
        </p:nvGrpSpPr>
        <p:grpSpPr>
          <a:xfrm>
            <a:off x="6260737" y="2133986"/>
            <a:ext cx="745028" cy="1324415"/>
            <a:chOff x="0" y="-42"/>
            <a:chExt cx="1208030785" cy="2147483642"/>
          </a:xfrm>
        </p:grpSpPr>
        <p:sp>
          <p:nvSpPr>
            <p:cNvPr id="364" name="Shape 364"/>
            <p:cNvSpPr/>
            <p:nvPr/>
          </p:nvSpPr>
          <p:spPr>
            <a:xfrm rot="-5400000">
              <a:off x="-594694610" y="594694568"/>
              <a:ext cx="2147483642" cy="958094421"/>
            </a:xfrm>
            <a:custGeom>
              <a:pathLst>
                <a:path extrusionOk="0" h="120000" w="120000">
                  <a:moveTo>
                    <a:pt x="8923" y="0"/>
                  </a:moveTo>
                  <a:lnTo>
                    <a:pt x="111076" y="0"/>
                  </a:lnTo>
                  <a:cubicBezTo>
                    <a:pt x="116004" y="0"/>
                    <a:pt x="120000" y="8954"/>
                    <a:pt x="120000" y="20000"/>
                  </a:cubicBezTo>
                  <a:lnTo>
                    <a:pt x="120000" y="120000"/>
                  </a:lnTo>
                  <a:lnTo>
                    <a:pt x="120000" y="120000"/>
                  </a:lnTo>
                  <a:lnTo>
                    <a:pt x="0" y="120000"/>
                  </a:lnTo>
                  <a:lnTo>
                    <a:pt x="0" y="120000"/>
                  </a:lnTo>
                  <a:lnTo>
                    <a:pt x="0" y="20000"/>
                  </a:lnTo>
                  <a:cubicBezTo>
                    <a:pt x="0" y="8954"/>
                    <a:pt x="3995" y="0"/>
                    <a:pt x="8923" y="0"/>
                  </a:cubicBezTo>
                  <a:close/>
                </a:path>
              </a:pathLst>
            </a:custGeom>
            <a:solidFill>
              <a:srgbClr val="FFAF89"/>
            </a:solidFill>
            <a:ln cap="flat" cmpd="sng" w="25400">
              <a:solidFill>
                <a:srgbClr val="FFAF89"/>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65" name="Shape 365"/>
            <p:cNvSpPr txBox="1"/>
            <p:nvPr/>
          </p:nvSpPr>
          <p:spPr>
            <a:xfrm>
              <a:off x="70500643" y="1463616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02</a:t>
              </a:r>
            </a:p>
          </p:txBody>
        </p:sp>
        <p:cxnSp>
          <p:nvCxnSpPr>
            <p:cNvPr id="366" name="Shape 366"/>
            <p:cNvCxnSpPr/>
            <p:nvPr/>
          </p:nvCxnSpPr>
          <p:spPr>
            <a:xfrm>
              <a:off x="208281325" y="924204700"/>
              <a:ext cx="556231887" cy="0"/>
            </a:xfrm>
            <a:prstGeom prst="straightConnector1">
              <a:avLst/>
            </a:prstGeom>
            <a:noFill/>
            <a:ln cap="flat" cmpd="sng" w="25400">
              <a:solidFill>
                <a:schemeClr val="lt1"/>
              </a:solidFill>
              <a:prstDash val="solid"/>
              <a:miter/>
              <a:headEnd len="med" w="med" type="none"/>
              <a:tailEnd len="med" w="med" type="none"/>
            </a:ln>
          </p:spPr>
        </p:cxnSp>
        <p:sp>
          <p:nvSpPr>
            <p:cNvPr id="367" name="Shape 367"/>
            <p:cNvSpPr txBox="1"/>
            <p:nvPr/>
          </p:nvSpPr>
          <p:spPr>
            <a:xfrm>
              <a:off x="26993737" y="10359369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개발</a:t>
              </a:r>
            </a:p>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환경</a:t>
              </a: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 name="Shape 31"/>
        <p:cNvGrpSpPr/>
        <p:nvPr/>
      </p:nvGrpSpPr>
      <p:grpSpPr>
        <a:xfrm>
          <a:off x="0" y="0"/>
          <a:ext cx="0" cy="0"/>
          <a:chOff x="0" y="0"/>
          <a:chExt cx="0" cy="0"/>
        </a:xfrm>
      </p:grpSpPr>
      <p:pic>
        <p:nvPicPr>
          <p:cNvPr id="32" name="Shape 32"/>
          <p:cNvPicPr preferRelativeResize="0"/>
          <p:nvPr/>
        </p:nvPicPr>
        <p:blipFill rotWithShape="1">
          <a:blip r:embed="rId3">
            <a:alphaModFix/>
          </a:blip>
          <a:srcRect b="0" l="0" r="0" t="0"/>
          <a:stretch/>
        </p:blipFill>
        <p:spPr>
          <a:xfrm>
            <a:off x="656204" y="1066800"/>
            <a:ext cx="5433949" cy="83991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pic>
        <p:nvPicPr>
          <p:cNvPr id="373" name="Shape 373"/>
          <p:cNvPicPr preferRelativeResize="0"/>
          <p:nvPr/>
        </p:nvPicPr>
        <p:blipFill rotWithShape="1">
          <a:blip r:embed="rId3">
            <a:alphaModFix/>
          </a:blip>
          <a:srcRect b="0" l="0" r="0" t="0"/>
          <a:stretch/>
        </p:blipFill>
        <p:spPr>
          <a:xfrm>
            <a:off x="860275" y="3537273"/>
            <a:ext cx="5076449" cy="2984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pic>
        <p:nvPicPr>
          <p:cNvPr descr="https://lh3.googleusercontent.com/25qIlmGRu9X-ZuSNs3ULdLO4I2oYiQlM8UfJn_0T-T7J7rAHT7S6AdADnTaAfykYIjPrvzcYSPFhpEbZNDMV5L_VbraqF_m3FIDLDck0kDOTdZxY6Cf-Io2yay6X1HzkAlmZaY8s" id="379" name="Shape 379"/>
          <p:cNvPicPr preferRelativeResize="0"/>
          <p:nvPr/>
        </p:nvPicPr>
        <p:blipFill rotWithShape="1">
          <a:blip r:embed="rId3">
            <a:alphaModFix/>
          </a:blip>
          <a:srcRect b="0" l="0" r="0" t="0"/>
          <a:stretch/>
        </p:blipFill>
        <p:spPr>
          <a:xfrm>
            <a:off x="627025" y="1828274"/>
            <a:ext cx="2180100" cy="2331000"/>
          </a:xfrm>
          <a:prstGeom prst="rect">
            <a:avLst/>
          </a:prstGeom>
          <a:noFill/>
          <a:ln>
            <a:noFill/>
          </a:ln>
        </p:spPr>
      </p:pic>
      <p:sp>
        <p:nvSpPr>
          <p:cNvPr id="380" name="Shape 380"/>
          <p:cNvSpPr txBox="1"/>
          <p:nvPr/>
        </p:nvSpPr>
        <p:spPr>
          <a:xfrm>
            <a:off x="573750" y="4328700"/>
            <a:ext cx="2341800" cy="2016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이름 : 김 하나</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사용 목적 :  기한 내에 토익 목표 점수를 달성해야 함 </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Background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나이 : 22살</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직업: 학생(휴학 중) </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거주 지역 : 전라북도 익산시</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성격 : 내향적 </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경제적 상황 : 학생으로 마땅한 수입이 없어 교육비와 책값 부담스러움 </a:t>
            </a:r>
          </a:p>
        </p:txBody>
      </p:sp>
      <p:pic>
        <p:nvPicPr>
          <p:cNvPr id="381" name="Shape 381"/>
          <p:cNvPicPr preferRelativeResize="0"/>
          <p:nvPr/>
        </p:nvPicPr>
        <p:blipFill rotWithShape="1">
          <a:blip r:embed="rId4">
            <a:alphaModFix/>
          </a:blip>
          <a:srcRect b="0" l="0" r="0" t="0"/>
          <a:stretch/>
        </p:blipFill>
        <p:spPr>
          <a:xfrm>
            <a:off x="3120258" y="2128706"/>
            <a:ext cx="2814599" cy="2016600"/>
          </a:xfrm>
          <a:prstGeom prst="rect">
            <a:avLst/>
          </a:prstGeom>
          <a:noFill/>
          <a:ln>
            <a:noFill/>
          </a:ln>
        </p:spPr>
      </p:pic>
      <p:sp>
        <p:nvSpPr>
          <p:cNvPr id="382" name="Shape 382"/>
          <p:cNvSpPr txBox="1"/>
          <p:nvPr/>
        </p:nvSpPr>
        <p:spPr>
          <a:xfrm>
            <a:off x="3044050" y="4328700"/>
            <a:ext cx="3228299" cy="2453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이름: 페페</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사용 목적: 취미로 기타를 가르치려함</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Background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나이: 32살 </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직업: </a:t>
            </a:r>
            <a:r>
              <a:rPr b="1" i="0" lang="en-US" sz="1100" u="none" cap="none" strike="noStrike">
                <a:solidFill>
                  <a:schemeClr val="dk1"/>
                </a:solidFill>
                <a:latin typeface="Arial"/>
                <a:ea typeface="Arial"/>
                <a:cs typeface="Arial"/>
                <a:sym typeface="Arial"/>
              </a:rPr>
              <a:t>기타 리스트(인디밴드)</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거주지역: 홍대</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성격: 외향적</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경제적 상황: </a:t>
            </a:r>
            <a:r>
              <a:rPr b="1" i="0" lang="en-US" sz="1100" u="none" cap="none" strike="noStrike">
                <a:solidFill>
                  <a:schemeClr val="dk1"/>
                </a:solidFill>
                <a:latin typeface="Arial"/>
                <a:ea typeface="Arial"/>
                <a:cs typeface="Arial"/>
                <a:sym typeface="Arial"/>
              </a:rPr>
              <a:t>경제적으로 풍족함</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br>
              <a:rPr b="1" i="0" lang="en-US" sz="1100" u="none" cap="none" strike="noStrike">
                <a:solidFill>
                  <a:srgbClr val="000000"/>
                </a:solidFill>
                <a:latin typeface="Arial"/>
                <a:ea typeface="Arial"/>
                <a:cs typeface="Arial"/>
                <a:sym typeface="Arial"/>
              </a:rPr>
            </a:br>
          </a:p>
        </p:txBody>
      </p:sp>
      <p:pic>
        <p:nvPicPr>
          <p:cNvPr id="383" name="Shape 383"/>
          <p:cNvPicPr preferRelativeResize="0"/>
          <p:nvPr/>
        </p:nvPicPr>
        <p:blipFill rotWithShape="1">
          <a:blip r:embed="rId5">
            <a:alphaModFix/>
          </a:blip>
          <a:srcRect b="0" l="0" r="0" t="0"/>
          <a:stretch/>
        </p:blipFill>
        <p:spPr>
          <a:xfrm>
            <a:off x="651300" y="7033475"/>
            <a:ext cx="2034299" cy="2453100"/>
          </a:xfrm>
          <a:prstGeom prst="rect">
            <a:avLst/>
          </a:prstGeom>
          <a:noFill/>
          <a:ln>
            <a:noFill/>
          </a:ln>
        </p:spPr>
      </p:pic>
      <p:sp>
        <p:nvSpPr>
          <p:cNvPr id="384" name="Shape 384"/>
          <p:cNvSpPr txBox="1"/>
          <p:nvPr/>
        </p:nvSpPr>
        <p:spPr>
          <a:xfrm>
            <a:off x="2865875" y="6978275"/>
            <a:ext cx="2814598" cy="22796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이름 : 취준생</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사용 목적: 취업을 하기 위한 자소서 스터디및 모의면접을 실행하기 위해서 스터디를 찾는중</a:t>
            </a:r>
          </a:p>
          <a:p>
            <a:pPr indent="0" lvl="0" marL="0" marR="0" rtl="0" algn="l">
              <a:lnSpc>
                <a:spcPct val="100000"/>
              </a:lnSpc>
              <a:spcBef>
                <a:spcPts val="0"/>
              </a:spcBef>
              <a:spcAft>
                <a:spcPts val="0"/>
              </a:spcAft>
              <a:buClr>
                <a:srgbClr val="000000"/>
              </a:buClr>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Background</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나이 : 27살</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직업 : 취준생</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거주 지역 : 비금도-&gt;천안</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성격 : 유쾌함, 내향적</a:t>
            </a:r>
          </a:p>
          <a:p>
            <a:pPr indent="0" lvl="0" marL="0" marR="0" rtl="0" algn="l">
              <a:lnSpc>
                <a:spcPct val="100000"/>
              </a:lnSpc>
              <a:spcBef>
                <a:spcPts val="0"/>
              </a:spcBef>
              <a:spcAft>
                <a:spcPts val="0"/>
              </a:spcAft>
              <a:buClr>
                <a:srgbClr val="000000"/>
              </a:buClr>
              <a:buSzPct val="25000"/>
              <a:buFont typeface="Arial"/>
              <a:buNone/>
            </a:pPr>
            <a:r>
              <a:rPr b="1" i="0" lang="en-US" sz="1100" u="none" cap="none" strike="noStrike">
                <a:solidFill>
                  <a:srgbClr val="000000"/>
                </a:solidFill>
                <a:latin typeface="Arial"/>
                <a:ea typeface="Arial"/>
                <a:cs typeface="Arial"/>
                <a:sym typeface="Arial"/>
              </a:rPr>
              <a:t>경제적 상황 : 알바해서 살아가고 있다 </a:t>
            </a:r>
          </a:p>
        </p:txBody>
      </p:sp>
      <p:pic>
        <p:nvPicPr>
          <p:cNvPr id="385" name="Shape 385"/>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386" name="Shape 386"/>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387" name="Shape 387"/>
          <p:cNvGrpSpPr/>
          <p:nvPr/>
        </p:nvGrpSpPr>
        <p:grpSpPr>
          <a:xfrm>
            <a:off x="6234826" y="3070613"/>
            <a:ext cx="728380" cy="1324415"/>
            <a:chOff x="0" y="-42"/>
            <a:chExt cx="1181037048" cy="2147483642"/>
          </a:xfrm>
        </p:grpSpPr>
        <p:sp>
          <p:nvSpPr>
            <p:cNvPr id="388" name="Shape 388"/>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89" name="Shape 389"/>
            <p:cNvSpPr txBox="1"/>
            <p:nvPr/>
          </p:nvSpPr>
          <p:spPr>
            <a:xfrm>
              <a:off x="112155200" y="14555530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390" name="Shape 390"/>
            <p:cNvCxnSpPr/>
            <p:nvPr/>
          </p:nvCxnSpPr>
          <p:spPr>
            <a:xfrm>
              <a:off x="249928100" y="924203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391" name="Shape 391"/>
            <p:cNvSpPr txBox="1"/>
            <p:nvPr/>
          </p:nvSpPr>
          <p:spPr>
            <a:xfrm>
              <a:off x="0" y="990546000"/>
              <a:ext cx="1181037048" cy="5940983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sp>
        <p:nvSpPr>
          <p:cNvPr id="392" name="Shape 39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3-1. 시나리오 분석</a:t>
            </a:r>
          </a:p>
        </p:txBody>
      </p:sp>
      <p:cxnSp>
        <p:nvCxnSpPr>
          <p:cNvPr id="393" name="Shape 393"/>
          <p:cNvCxnSpPr/>
          <p:nvPr/>
        </p:nvCxnSpPr>
        <p:spPr>
          <a:xfrm>
            <a:off x="1268412" y="1568450"/>
            <a:ext cx="4464000" cy="0"/>
          </a:xfrm>
          <a:prstGeom prst="straightConnector1">
            <a:avLst/>
          </a:prstGeom>
          <a:noFill/>
          <a:ln cap="flat" cmpd="sng" w="38100">
            <a:solidFill>
              <a:srgbClr val="DCDA00"/>
            </a:solidFill>
            <a:prstDash val="solid"/>
            <a:miter/>
            <a:headEnd len="med" w="med" type="none"/>
            <a:tailEnd len="med" w="med" type="none"/>
          </a:ln>
        </p:spPr>
      </p:cxnSp>
      <p:sp>
        <p:nvSpPr>
          <p:cNvPr id="394" name="Shape 394"/>
          <p:cNvSpPr txBox="1"/>
          <p:nvPr/>
        </p:nvSpPr>
        <p:spPr>
          <a:xfrm>
            <a:off x="517250" y="6518550"/>
            <a:ext cx="2180100" cy="37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95" name="Shape 395"/>
          <p:cNvPicPr preferRelativeResize="0"/>
          <p:nvPr/>
        </p:nvPicPr>
        <p:blipFill rotWithShape="1">
          <a:blip r:embed="rId7">
            <a:alphaModFix/>
          </a:blip>
          <a:srcRect b="0" l="0" r="0" t="0"/>
          <a:stretch/>
        </p:blipFill>
        <p:spPr>
          <a:xfrm>
            <a:off x="627024" y="6518500"/>
            <a:ext cx="2604725" cy="263300"/>
          </a:xfrm>
          <a:prstGeom prst="rect">
            <a:avLst/>
          </a:prstGeom>
          <a:noFill/>
          <a:ln cap="flat" cmpd="sng" w="28575">
            <a:solidFill>
              <a:schemeClr val="dk2"/>
            </a:solidFill>
            <a:prstDash val="solid"/>
            <a:round/>
            <a:headEnd len="med" w="med" type="none"/>
            <a:tailEnd len="med" w="med" type="none"/>
          </a:ln>
        </p:spPr>
      </p:pic>
      <p:pic>
        <p:nvPicPr>
          <p:cNvPr id="396" name="Shape 396"/>
          <p:cNvPicPr preferRelativeResize="0"/>
          <p:nvPr/>
        </p:nvPicPr>
        <p:blipFill rotWithShape="1">
          <a:blip r:embed="rId8">
            <a:alphaModFix/>
          </a:blip>
          <a:srcRect b="0" l="0" r="0" t="0"/>
          <a:stretch/>
        </p:blipFill>
        <p:spPr>
          <a:xfrm>
            <a:off x="3065450" y="6137550"/>
            <a:ext cx="1990724" cy="263300"/>
          </a:xfrm>
          <a:prstGeom prst="rect">
            <a:avLst/>
          </a:prstGeom>
          <a:noFill/>
          <a:ln cap="flat" cmpd="sng" w="28575">
            <a:solidFill>
              <a:schemeClr val="dk2"/>
            </a:solidFill>
            <a:prstDash val="solid"/>
            <a:round/>
            <a:headEnd len="med" w="med" type="none"/>
            <a:tailEnd len="med" w="med" type="none"/>
          </a:ln>
        </p:spPr>
      </p:pic>
      <p:pic>
        <p:nvPicPr>
          <p:cNvPr id="397" name="Shape 397"/>
          <p:cNvPicPr preferRelativeResize="0"/>
          <p:nvPr/>
        </p:nvPicPr>
        <p:blipFill rotWithShape="1">
          <a:blip r:embed="rId9">
            <a:alphaModFix/>
          </a:blip>
          <a:srcRect b="0" l="0" r="0" t="0"/>
          <a:stretch/>
        </p:blipFill>
        <p:spPr>
          <a:xfrm>
            <a:off x="2883324" y="8953150"/>
            <a:ext cx="3228299" cy="243645"/>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grpSp>
        <p:nvGrpSpPr>
          <p:cNvPr id="402" name="Shape 402"/>
          <p:cNvGrpSpPr/>
          <p:nvPr/>
        </p:nvGrpSpPr>
        <p:grpSpPr>
          <a:xfrm>
            <a:off x="0" y="3097210"/>
            <a:ext cx="765174" cy="1390648"/>
            <a:chOff x="-3" y="0"/>
            <a:chExt cx="1182762090" cy="2147483642"/>
          </a:xfrm>
        </p:grpSpPr>
        <p:sp>
          <p:nvSpPr>
            <p:cNvPr id="403" name="Shape 403"/>
            <p:cNvSpPr/>
            <p:nvPr/>
          </p:nvSpPr>
          <p:spPr>
            <a:xfrm rot="5400000">
              <a:off x="-594011173" y="594011168"/>
              <a:ext cx="2147483642" cy="959461303"/>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04" name="Shape 404"/>
            <p:cNvSpPr txBox="1"/>
            <p:nvPr/>
          </p:nvSpPr>
          <p:spPr>
            <a:xfrm>
              <a:off x="69468762" y="14471357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405" name="Shape 405"/>
            <p:cNvCxnSpPr/>
            <p:nvPr/>
          </p:nvCxnSpPr>
          <p:spPr>
            <a:xfrm>
              <a:off x="208579275" y="924201700"/>
              <a:ext cx="554573272" cy="0"/>
            </a:xfrm>
            <a:prstGeom prst="straightConnector1">
              <a:avLst/>
            </a:prstGeom>
            <a:noFill/>
            <a:ln cap="flat" cmpd="sng" w="25400">
              <a:solidFill>
                <a:schemeClr val="lt1"/>
              </a:solidFill>
              <a:prstDash val="solid"/>
              <a:miter/>
              <a:headEnd len="med" w="med" type="none"/>
              <a:tailEnd len="med" w="med" type="none"/>
            </a:ln>
          </p:spPr>
        </p:cxnSp>
        <p:sp>
          <p:nvSpPr>
            <p:cNvPr id="406" name="Shape 406"/>
            <p:cNvSpPr txBox="1"/>
            <p:nvPr/>
          </p:nvSpPr>
          <p:spPr>
            <a:xfrm>
              <a:off x="1725130" y="1034289100"/>
              <a:ext cx="1181036956" cy="10456115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407" name="Shape 407"/>
          <p:cNvCxnSpPr/>
          <p:nvPr/>
        </p:nvCxnSpPr>
        <p:spPr>
          <a:xfrm>
            <a:off x="1196975"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408" name="Shape 408"/>
          <p:cNvSpPr txBox="1"/>
          <p:nvPr/>
        </p:nvSpPr>
        <p:spPr>
          <a:xfrm>
            <a:off x="765175" y="488950"/>
            <a:ext cx="5472110" cy="52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
        <p:nvSpPr>
          <p:cNvPr id="409" name="Shape 409"/>
          <p:cNvSpPr txBox="1"/>
          <p:nvPr/>
        </p:nvSpPr>
        <p:spPr>
          <a:xfrm>
            <a:off x="1052512" y="1127125"/>
            <a:ext cx="194310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메인</a:t>
            </a:r>
          </a:p>
        </p:txBody>
      </p:sp>
      <p:sp>
        <p:nvSpPr>
          <p:cNvPr id="410" name="Shape 410"/>
          <p:cNvSpPr txBox="1"/>
          <p:nvPr/>
        </p:nvSpPr>
        <p:spPr>
          <a:xfrm>
            <a:off x="941387" y="5508625"/>
            <a:ext cx="2192336" cy="3079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회원가입</a:t>
            </a:r>
          </a:p>
        </p:txBody>
      </p:sp>
      <p:sp>
        <p:nvSpPr>
          <p:cNvPr id="411" name="Shape 411"/>
          <p:cNvSpPr txBox="1"/>
          <p:nvPr/>
        </p:nvSpPr>
        <p:spPr>
          <a:xfrm>
            <a:off x="909637" y="5816600"/>
            <a:ext cx="5256210" cy="83026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메인A 페이지에서 회원가입을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회원가입 시 입력 데이터에 대한 유효성을 검사한다.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회원가입이 완료되면 로그인 절차 없이 서비스를 이용할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페이스북 연동을 통해 회원가입 절차 없이 회원가입할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회원가입이 완료되면 로그인 상태로 메인B 페이지로 이동된다.</a:t>
            </a:r>
          </a:p>
        </p:txBody>
      </p:sp>
      <p:sp>
        <p:nvSpPr>
          <p:cNvPr id="412" name="Shape 412"/>
          <p:cNvSpPr txBox="1"/>
          <p:nvPr/>
        </p:nvSpPr>
        <p:spPr>
          <a:xfrm>
            <a:off x="939800" y="6969125"/>
            <a:ext cx="2192336" cy="3079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로그인</a:t>
            </a:r>
          </a:p>
        </p:txBody>
      </p:sp>
      <p:sp>
        <p:nvSpPr>
          <p:cNvPr id="413" name="Shape 413"/>
          <p:cNvSpPr txBox="1"/>
          <p:nvPr/>
        </p:nvSpPr>
        <p:spPr>
          <a:xfrm>
            <a:off x="908050" y="7277100"/>
            <a:ext cx="5257799" cy="1384298"/>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메인A 페이지에서 로그인을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로그인 시 이메일과 비밀번호가 일치해야 세션을 부여할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로그인 시 부여된 세션은 30분의 유효기간을 갖는다.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로그인을 하지않으면 서비스의 이용에 제약을 준다.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로그인 시 맞지않는 데이터를 입력하면 페이지이동없이 재차 시도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로그아웃을 하면 메인A 페이지로 돌아간다.</a:t>
            </a:r>
          </a:p>
        </p:txBody>
      </p:sp>
      <p:pic>
        <p:nvPicPr>
          <p:cNvPr id="414" name="Shape 414"/>
          <p:cNvPicPr preferRelativeResize="0"/>
          <p:nvPr/>
        </p:nvPicPr>
        <p:blipFill rotWithShape="1">
          <a:blip r:embed="rId3">
            <a:alphaModFix/>
          </a:blip>
          <a:srcRect b="0" l="0" r="0" t="0"/>
          <a:stretch/>
        </p:blipFill>
        <p:spPr>
          <a:xfrm>
            <a:off x="908050" y="1804449"/>
            <a:ext cx="5183074" cy="3148550"/>
          </a:xfrm>
          <a:prstGeom prst="rect">
            <a:avLst/>
          </a:prstGeom>
          <a:noFill/>
          <a:ln>
            <a:noFill/>
          </a:ln>
        </p:spPr>
      </p:pic>
      <p:sp>
        <p:nvSpPr>
          <p:cNvPr id="415" name="Shape 41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416" name="Shape 416"/>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grpSp>
        <p:nvGrpSpPr>
          <p:cNvPr id="421" name="Shape 421"/>
          <p:cNvGrpSpPr/>
          <p:nvPr/>
        </p:nvGrpSpPr>
        <p:grpSpPr>
          <a:xfrm>
            <a:off x="6234826" y="3070613"/>
            <a:ext cx="728379" cy="1324415"/>
            <a:chOff x="0" y="-42"/>
            <a:chExt cx="1181036865" cy="2147483642"/>
          </a:xfrm>
        </p:grpSpPr>
        <p:sp>
          <p:nvSpPr>
            <p:cNvPr id="422" name="Shape 42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23" name="Shape 423"/>
            <p:cNvSpPr txBox="1"/>
            <p:nvPr/>
          </p:nvSpPr>
          <p:spPr>
            <a:xfrm>
              <a:off x="112155200" y="145555300"/>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424" name="Shape 424"/>
            <p:cNvCxnSpPr/>
            <p:nvPr/>
          </p:nvCxnSpPr>
          <p:spPr>
            <a:xfrm>
              <a:off x="249928100" y="924203200"/>
              <a:ext cx="556213439" cy="0"/>
            </a:xfrm>
            <a:prstGeom prst="straightConnector1">
              <a:avLst/>
            </a:prstGeom>
            <a:noFill/>
            <a:ln cap="flat" cmpd="sng" w="25400">
              <a:solidFill>
                <a:schemeClr val="lt1"/>
              </a:solidFill>
              <a:prstDash val="solid"/>
              <a:miter/>
              <a:headEnd len="med" w="med" type="none"/>
              <a:tailEnd len="med" w="med" type="none"/>
            </a:ln>
          </p:spPr>
        </p:cxnSp>
        <p:sp>
          <p:nvSpPr>
            <p:cNvPr id="425" name="Shape 425"/>
            <p:cNvSpPr txBox="1"/>
            <p:nvPr/>
          </p:nvSpPr>
          <p:spPr>
            <a:xfrm>
              <a:off x="0" y="990546000"/>
              <a:ext cx="1181036865" cy="5940984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cxnSp>
        <p:nvCxnSpPr>
          <p:cNvPr id="426" name="Shape 426"/>
          <p:cNvCxnSpPr/>
          <p:nvPr/>
        </p:nvCxnSpPr>
        <p:spPr>
          <a:xfrm>
            <a:off x="1268412"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427" name="Shape 427"/>
          <p:cNvSpPr txBox="1"/>
          <p:nvPr/>
        </p:nvSpPr>
        <p:spPr>
          <a:xfrm>
            <a:off x="1052512" y="1127125"/>
            <a:ext cx="194310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마이페이지</a:t>
            </a:r>
          </a:p>
        </p:txBody>
      </p:sp>
      <p:sp>
        <p:nvSpPr>
          <p:cNvPr id="428" name="Shape 428"/>
          <p:cNvSpPr txBox="1"/>
          <p:nvPr/>
        </p:nvSpPr>
        <p:spPr>
          <a:xfrm>
            <a:off x="941387" y="5508625"/>
            <a:ext cx="2192336" cy="3079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타임라인</a:t>
            </a:r>
          </a:p>
        </p:txBody>
      </p:sp>
      <p:sp>
        <p:nvSpPr>
          <p:cNvPr id="429" name="Shape 429"/>
          <p:cNvSpPr txBox="1"/>
          <p:nvPr/>
        </p:nvSpPr>
        <p:spPr>
          <a:xfrm>
            <a:off x="909637" y="5816600"/>
            <a:ext cx="5256210" cy="461961"/>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타임라인에서 현재 가입된 스터디 목록을 확인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목록의 스터디를 클릭하면 해당스터디에 입장할 수 있다.</a:t>
            </a:r>
          </a:p>
        </p:txBody>
      </p:sp>
      <p:sp>
        <p:nvSpPr>
          <p:cNvPr id="430" name="Shape 430"/>
          <p:cNvSpPr txBox="1"/>
          <p:nvPr/>
        </p:nvSpPr>
        <p:spPr>
          <a:xfrm>
            <a:off x="939800" y="6491287"/>
            <a:ext cx="2192399" cy="3080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수정</a:t>
            </a:r>
          </a:p>
        </p:txBody>
      </p:sp>
      <p:sp>
        <p:nvSpPr>
          <p:cNvPr id="431" name="Shape 431"/>
          <p:cNvSpPr txBox="1"/>
          <p:nvPr/>
        </p:nvSpPr>
        <p:spPr>
          <a:xfrm>
            <a:off x="908050" y="6799245"/>
            <a:ext cx="5257799" cy="6240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회원가입시 입력 했던 개인정보들을 수정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프로필 사진과 프로필 배경 사진을 업로드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회원은 수정탭에서 멘토로 활동할지의 여부에 대해 선택 할 수 있다.</a:t>
            </a:r>
          </a:p>
        </p:txBody>
      </p:sp>
      <p:sp>
        <p:nvSpPr>
          <p:cNvPr id="432" name="Shape 432"/>
          <p:cNvSpPr txBox="1"/>
          <p:nvPr/>
        </p:nvSpPr>
        <p:spPr>
          <a:xfrm>
            <a:off x="939800" y="769302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프로필</a:t>
            </a:r>
          </a:p>
        </p:txBody>
      </p:sp>
      <p:sp>
        <p:nvSpPr>
          <p:cNvPr id="433" name="Shape 433"/>
          <p:cNvSpPr txBox="1"/>
          <p:nvPr/>
        </p:nvSpPr>
        <p:spPr>
          <a:xfrm>
            <a:off x="908050" y="8001000"/>
            <a:ext cx="5257799" cy="768299"/>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 개인의 가상계좌를 관리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회원가입시 입력했던 자신의 프로필 정보를 열람할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입금을 클릭하면 원하는 액수만큼 가상계좌에 입금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출금을 클릭하면 원하는 액수만큼 가상계좌에서 출금 할 수 있다.</a:t>
            </a:r>
          </a:p>
        </p:txBody>
      </p:sp>
      <p:pic>
        <p:nvPicPr>
          <p:cNvPr id="434" name="Shape 434"/>
          <p:cNvPicPr preferRelativeResize="0"/>
          <p:nvPr/>
        </p:nvPicPr>
        <p:blipFill rotWithShape="1">
          <a:blip r:embed="rId3">
            <a:alphaModFix/>
          </a:blip>
          <a:srcRect b="0" l="0" r="0" t="0"/>
          <a:stretch/>
        </p:blipFill>
        <p:spPr>
          <a:xfrm>
            <a:off x="909625" y="1804450"/>
            <a:ext cx="5183074" cy="3148550"/>
          </a:xfrm>
          <a:prstGeom prst="rect">
            <a:avLst/>
          </a:prstGeom>
          <a:noFill/>
          <a:ln>
            <a:noFill/>
          </a:ln>
        </p:spPr>
      </p:pic>
      <p:pic>
        <p:nvPicPr>
          <p:cNvPr id="435" name="Shape 435"/>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436" name="Shape 436"/>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437" name="Shape 43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grpSp>
        <p:nvGrpSpPr>
          <p:cNvPr id="442" name="Shape 442"/>
          <p:cNvGrpSpPr/>
          <p:nvPr/>
        </p:nvGrpSpPr>
        <p:grpSpPr>
          <a:xfrm>
            <a:off x="0" y="3097210"/>
            <a:ext cx="765174" cy="1390648"/>
            <a:chOff x="-3" y="0"/>
            <a:chExt cx="1182762090" cy="2147483642"/>
          </a:xfrm>
        </p:grpSpPr>
        <p:sp>
          <p:nvSpPr>
            <p:cNvPr id="443" name="Shape 443"/>
            <p:cNvSpPr/>
            <p:nvPr/>
          </p:nvSpPr>
          <p:spPr>
            <a:xfrm rot="5400000">
              <a:off x="-594011173" y="594011168"/>
              <a:ext cx="2147483642" cy="959461303"/>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44" name="Shape 444"/>
            <p:cNvSpPr txBox="1"/>
            <p:nvPr/>
          </p:nvSpPr>
          <p:spPr>
            <a:xfrm>
              <a:off x="69468762" y="14471357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445" name="Shape 445"/>
            <p:cNvCxnSpPr/>
            <p:nvPr/>
          </p:nvCxnSpPr>
          <p:spPr>
            <a:xfrm>
              <a:off x="208579275" y="924201700"/>
              <a:ext cx="554573272" cy="0"/>
            </a:xfrm>
            <a:prstGeom prst="straightConnector1">
              <a:avLst/>
            </a:prstGeom>
            <a:noFill/>
            <a:ln cap="flat" cmpd="sng" w="25400">
              <a:solidFill>
                <a:schemeClr val="lt1"/>
              </a:solidFill>
              <a:prstDash val="solid"/>
              <a:miter/>
              <a:headEnd len="med" w="med" type="none"/>
              <a:tailEnd len="med" w="med" type="none"/>
            </a:ln>
          </p:spPr>
        </p:cxnSp>
        <p:sp>
          <p:nvSpPr>
            <p:cNvPr id="446" name="Shape 446"/>
            <p:cNvSpPr txBox="1"/>
            <p:nvPr/>
          </p:nvSpPr>
          <p:spPr>
            <a:xfrm>
              <a:off x="1725130" y="1034289100"/>
              <a:ext cx="1181036956" cy="10456115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447" name="Shape 447"/>
          <p:cNvCxnSpPr/>
          <p:nvPr/>
        </p:nvCxnSpPr>
        <p:spPr>
          <a:xfrm>
            <a:off x="1196975"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448" name="Shape 448"/>
          <p:cNvSpPr txBox="1"/>
          <p:nvPr/>
        </p:nvSpPr>
        <p:spPr>
          <a:xfrm>
            <a:off x="1052512" y="1127125"/>
            <a:ext cx="194310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SNS</a:t>
            </a:r>
          </a:p>
        </p:txBody>
      </p:sp>
      <p:sp>
        <p:nvSpPr>
          <p:cNvPr id="449" name="Shape 449"/>
          <p:cNvSpPr txBox="1"/>
          <p:nvPr/>
        </p:nvSpPr>
        <p:spPr>
          <a:xfrm>
            <a:off x="940603" y="5389550"/>
            <a:ext cx="2140799" cy="298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SNS</a:t>
            </a:r>
          </a:p>
        </p:txBody>
      </p:sp>
      <p:sp>
        <p:nvSpPr>
          <p:cNvPr id="450" name="Shape 450"/>
          <p:cNvSpPr txBox="1"/>
          <p:nvPr/>
        </p:nvSpPr>
        <p:spPr>
          <a:xfrm>
            <a:off x="939050" y="5764296"/>
            <a:ext cx="5383800" cy="28482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다른회원들을 팔로잉하여 정보를 공유할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마이페이지에서 자신을 팔로우한 회원을 볼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마이페이지에서 자신이 팔로잉하는 회원을 볼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팔로우&amp;팔로잉하는 회원을 클릭하면 그 회원의 타임라인으로 이동된다.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자신의 타임라인에 이미지/텍스트로 포스팅할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다른회원의 타임라인에 이미지/텍스트로 포스팅할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작성된 포스팅에 이미지/텍스트로 댓글을 작성할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다른 회원의 타임라인에서 좋아요를 클릭할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좋아요는 중복클릭 할 수 없다.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좋아요 클릭한 수 만큼 DB에 업데이트가 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다른 회원의 타임라인에서 해당 회원에게 쪽지를 보낼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쪽지를 받은 회원은 헤더의 쪽지함의 “new” 알림기능으로 확인할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쪽찌를 받았을 경우 회원이 읽을 때까지 ”읽지 않음”으로 표시된다.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쪽찌를 받은 회원이 쪽지를 읽을 경우 “읽음” 으로 표시된다.</a:t>
            </a:r>
          </a:p>
        </p:txBody>
      </p:sp>
      <p:pic>
        <p:nvPicPr>
          <p:cNvPr id="451" name="Shape 451"/>
          <p:cNvPicPr preferRelativeResize="0"/>
          <p:nvPr/>
        </p:nvPicPr>
        <p:blipFill rotWithShape="1">
          <a:blip r:embed="rId3">
            <a:alphaModFix/>
          </a:blip>
          <a:srcRect b="0" l="0" r="0" t="0"/>
          <a:stretch/>
        </p:blipFill>
        <p:spPr>
          <a:xfrm>
            <a:off x="908050" y="1801800"/>
            <a:ext cx="5183074" cy="3148550"/>
          </a:xfrm>
          <a:prstGeom prst="rect">
            <a:avLst/>
          </a:prstGeom>
          <a:noFill/>
          <a:ln>
            <a:noFill/>
          </a:ln>
        </p:spPr>
      </p:pic>
      <p:sp>
        <p:nvSpPr>
          <p:cNvPr id="452" name="Shape 45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453" name="Shape 453"/>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
        <p:nvSpPr>
          <p:cNvPr id="454" name="Shape 45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grpSp>
        <p:nvGrpSpPr>
          <p:cNvPr id="459" name="Shape 459"/>
          <p:cNvGrpSpPr/>
          <p:nvPr/>
        </p:nvGrpSpPr>
        <p:grpSpPr>
          <a:xfrm>
            <a:off x="6199698" y="3070613"/>
            <a:ext cx="728379" cy="1324415"/>
            <a:chOff x="0" y="-42"/>
            <a:chExt cx="1181036865" cy="2147483642"/>
          </a:xfrm>
        </p:grpSpPr>
        <p:sp>
          <p:nvSpPr>
            <p:cNvPr id="460" name="Shape 460"/>
            <p:cNvSpPr/>
            <p:nvPr/>
          </p:nvSpPr>
          <p:spPr>
            <a:xfrm rot="-5400000">
              <a:off x="-496099871"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61" name="Shape 461"/>
            <p:cNvSpPr txBox="1"/>
            <p:nvPr/>
          </p:nvSpPr>
          <p:spPr>
            <a:xfrm>
              <a:off x="112155200" y="145555300"/>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462" name="Shape 462"/>
            <p:cNvCxnSpPr/>
            <p:nvPr/>
          </p:nvCxnSpPr>
          <p:spPr>
            <a:xfrm>
              <a:off x="249928100" y="924203200"/>
              <a:ext cx="556213439" cy="0"/>
            </a:xfrm>
            <a:prstGeom prst="straightConnector1">
              <a:avLst/>
            </a:prstGeom>
            <a:noFill/>
            <a:ln cap="flat" cmpd="sng" w="25400">
              <a:solidFill>
                <a:schemeClr val="lt1"/>
              </a:solidFill>
              <a:prstDash val="solid"/>
              <a:miter/>
              <a:headEnd len="med" w="med" type="none"/>
              <a:tailEnd len="med" w="med" type="none"/>
            </a:ln>
          </p:spPr>
        </p:cxnSp>
        <p:sp>
          <p:nvSpPr>
            <p:cNvPr id="463" name="Shape 463"/>
            <p:cNvSpPr txBox="1"/>
            <p:nvPr/>
          </p:nvSpPr>
          <p:spPr>
            <a:xfrm>
              <a:off x="0" y="990546000"/>
              <a:ext cx="1181036865" cy="5940984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cxnSp>
        <p:nvCxnSpPr>
          <p:cNvPr id="464" name="Shape 464"/>
          <p:cNvCxnSpPr/>
          <p:nvPr/>
        </p:nvCxnSpPr>
        <p:spPr>
          <a:xfrm>
            <a:off x="1268412"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465" name="Shape 465"/>
          <p:cNvSpPr txBox="1"/>
          <p:nvPr/>
        </p:nvSpPr>
        <p:spPr>
          <a:xfrm>
            <a:off x="1052512" y="1127125"/>
            <a:ext cx="194310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스터디 관리</a:t>
            </a:r>
          </a:p>
        </p:txBody>
      </p:sp>
      <p:pic>
        <p:nvPicPr>
          <p:cNvPr id="466" name="Shape 466"/>
          <p:cNvPicPr preferRelativeResize="0"/>
          <p:nvPr/>
        </p:nvPicPr>
        <p:blipFill rotWithShape="1">
          <a:blip r:embed="rId3">
            <a:alphaModFix/>
          </a:blip>
          <a:srcRect b="0" l="0" r="0" t="0"/>
          <a:stretch/>
        </p:blipFill>
        <p:spPr>
          <a:xfrm>
            <a:off x="908050" y="1804450"/>
            <a:ext cx="5329223" cy="3123674"/>
          </a:xfrm>
          <a:prstGeom prst="rect">
            <a:avLst/>
          </a:prstGeom>
          <a:noFill/>
          <a:ln>
            <a:noFill/>
          </a:ln>
        </p:spPr>
      </p:pic>
      <p:sp>
        <p:nvSpPr>
          <p:cNvPr id="467" name="Shape 467"/>
          <p:cNvSpPr txBox="1"/>
          <p:nvPr/>
        </p:nvSpPr>
        <p:spPr>
          <a:xfrm>
            <a:off x="941387" y="5160962"/>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스터디개설</a:t>
            </a:r>
          </a:p>
        </p:txBody>
      </p:sp>
      <p:sp>
        <p:nvSpPr>
          <p:cNvPr id="468" name="Shape 468"/>
          <p:cNvSpPr txBox="1"/>
          <p:nvPr/>
        </p:nvSpPr>
        <p:spPr>
          <a:xfrm>
            <a:off x="939800" y="5468937"/>
            <a:ext cx="5513400" cy="8304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개설에 필요한 정보를 입력하여 스터디를 개설할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 시 스터디의 종류를 선택하는 것으로 스터디와 튜터링을 결정할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스터디가 개설되면 메인B페이지로 이동한다.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스터디개설자는 스터디가 개설됨과 동시에 자동으로 가입이 이루어진다.</a:t>
            </a:r>
          </a:p>
        </p:txBody>
      </p:sp>
      <p:sp>
        <p:nvSpPr>
          <p:cNvPr id="469" name="Shape 469"/>
          <p:cNvSpPr txBox="1"/>
          <p:nvPr/>
        </p:nvSpPr>
        <p:spPr>
          <a:xfrm>
            <a:off x="939800" y="628967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일정관리</a:t>
            </a:r>
          </a:p>
        </p:txBody>
      </p:sp>
      <p:sp>
        <p:nvSpPr>
          <p:cNvPr id="470" name="Shape 470"/>
          <p:cNvSpPr txBox="1"/>
          <p:nvPr/>
        </p:nvSpPr>
        <p:spPr>
          <a:xfrm>
            <a:off x="908050" y="6597650"/>
            <a:ext cx="5257799" cy="6477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해당 스터디의 게시판은 스터디 디테일 페이지에서 관리할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개설자만 게시판에 공지를 등록할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게시판 읽기는 스터디에 가입한 멤버만 읽을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일정달력은 스터디에 가입한 멤버들만 이용할 수 있다.</a:t>
            </a:r>
          </a:p>
        </p:txBody>
      </p:sp>
      <p:sp>
        <p:nvSpPr>
          <p:cNvPr id="471" name="Shape 471"/>
          <p:cNvSpPr txBox="1"/>
          <p:nvPr/>
        </p:nvSpPr>
        <p:spPr>
          <a:xfrm>
            <a:off x="939800" y="745013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페널티관리</a:t>
            </a:r>
          </a:p>
        </p:txBody>
      </p:sp>
      <p:sp>
        <p:nvSpPr>
          <p:cNvPr id="472" name="Shape 472"/>
          <p:cNvSpPr txBox="1"/>
          <p:nvPr/>
        </p:nvSpPr>
        <p:spPr>
          <a:xfrm>
            <a:off x="908050" y="7758110"/>
            <a:ext cx="5257799" cy="6477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개설자만 페널티의 종류와 벌금액을 등록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멤버는 페널티 내역과 정보를 확인할 수 있다.</a:t>
            </a:r>
          </a:p>
        </p:txBody>
      </p:sp>
      <p:sp>
        <p:nvSpPr>
          <p:cNvPr id="473" name="Shape 473"/>
          <p:cNvSpPr txBox="1"/>
          <p:nvPr/>
        </p:nvSpPr>
        <p:spPr>
          <a:xfrm>
            <a:off x="939800" y="8253410"/>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멤버관리</a:t>
            </a:r>
          </a:p>
        </p:txBody>
      </p:sp>
      <p:sp>
        <p:nvSpPr>
          <p:cNvPr id="474" name="Shape 474"/>
          <p:cNvSpPr txBox="1"/>
          <p:nvPr/>
        </p:nvSpPr>
        <p:spPr>
          <a:xfrm>
            <a:off x="908050" y="8561385"/>
            <a:ext cx="5545199" cy="8304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개설자만 가입신청한 회원들에 대해 수락, 거절을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가입이 허락된 스터디 멤버의 실력정보는 가입즉시 반영이 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스터디 개설자만 스터디 멤버를 강제 퇴장시킬 수 있다.</a:t>
            </a:r>
          </a:p>
        </p:txBody>
      </p:sp>
      <p:pic>
        <p:nvPicPr>
          <p:cNvPr id="475" name="Shape 475"/>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476" name="Shape 476"/>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477" name="Shape 47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1" name="Shape 481"/>
        <p:cNvGrpSpPr/>
        <p:nvPr/>
      </p:nvGrpSpPr>
      <p:grpSpPr>
        <a:xfrm>
          <a:off x="0" y="0"/>
          <a:ext cx="0" cy="0"/>
          <a:chOff x="0" y="0"/>
          <a:chExt cx="0" cy="0"/>
        </a:xfrm>
      </p:grpSpPr>
      <p:grpSp>
        <p:nvGrpSpPr>
          <p:cNvPr id="482" name="Shape 482"/>
          <p:cNvGrpSpPr/>
          <p:nvPr/>
        </p:nvGrpSpPr>
        <p:grpSpPr>
          <a:xfrm>
            <a:off x="0" y="3097210"/>
            <a:ext cx="765174" cy="1390648"/>
            <a:chOff x="-3" y="0"/>
            <a:chExt cx="1182762090" cy="2147483642"/>
          </a:xfrm>
        </p:grpSpPr>
        <p:sp>
          <p:nvSpPr>
            <p:cNvPr id="483" name="Shape 483"/>
            <p:cNvSpPr/>
            <p:nvPr/>
          </p:nvSpPr>
          <p:spPr>
            <a:xfrm rot="5400000">
              <a:off x="-594011173" y="594011168"/>
              <a:ext cx="2147483642" cy="959461303"/>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84" name="Shape 484"/>
            <p:cNvSpPr txBox="1"/>
            <p:nvPr/>
          </p:nvSpPr>
          <p:spPr>
            <a:xfrm>
              <a:off x="69468762" y="14471357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485" name="Shape 485"/>
            <p:cNvCxnSpPr/>
            <p:nvPr/>
          </p:nvCxnSpPr>
          <p:spPr>
            <a:xfrm>
              <a:off x="208579275" y="924201700"/>
              <a:ext cx="554573272" cy="0"/>
            </a:xfrm>
            <a:prstGeom prst="straightConnector1">
              <a:avLst/>
            </a:prstGeom>
            <a:noFill/>
            <a:ln cap="flat" cmpd="sng" w="25400">
              <a:solidFill>
                <a:schemeClr val="lt1"/>
              </a:solidFill>
              <a:prstDash val="solid"/>
              <a:miter/>
              <a:headEnd len="med" w="med" type="none"/>
              <a:tailEnd len="med" w="med" type="none"/>
            </a:ln>
          </p:spPr>
        </p:cxnSp>
        <p:sp>
          <p:nvSpPr>
            <p:cNvPr id="486" name="Shape 486"/>
            <p:cNvSpPr txBox="1"/>
            <p:nvPr/>
          </p:nvSpPr>
          <p:spPr>
            <a:xfrm>
              <a:off x="1725130" y="1034289100"/>
              <a:ext cx="1181036956" cy="10456115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487" name="Shape 487"/>
          <p:cNvCxnSpPr/>
          <p:nvPr/>
        </p:nvCxnSpPr>
        <p:spPr>
          <a:xfrm>
            <a:off x="1196975"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488" name="Shape 488"/>
          <p:cNvSpPr txBox="1"/>
          <p:nvPr/>
        </p:nvSpPr>
        <p:spPr>
          <a:xfrm>
            <a:off x="1052512" y="1127125"/>
            <a:ext cx="2711449"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스터디 및 인물 검색</a:t>
            </a:r>
          </a:p>
        </p:txBody>
      </p:sp>
      <p:sp>
        <p:nvSpPr>
          <p:cNvPr id="489" name="Shape 489"/>
          <p:cNvSpPr txBox="1"/>
          <p:nvPr/>
        </p:nvSpPr>
        <p:spPr>
          <a:xfrm>
            <a:off x="941387" y="550862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스터디검색</a:t>
            </a:r>
          </a:p>
        </p:txBody>
      </p:sp>
      <p:sp>
        <p:nvSpPr>
          <p:cNvPr id="490" name="Shape 490"/>
          <p:cNvSpPr txBox="1"/>
          <p:nvPr/>
        </p:nvSpPr>
        <p:spPr>
          <a:xfrm>
            <a:off x="909637" y="5816600"/>
            <a:ext cx="5256210" cy="10160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메인B 페이지에서 스터디검색을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rgbClr val="000000"/>
                </a:solidFill>
                <a:latin typeface="Arial"/>
                <a:ea typeface="Arial"/>
                <a:cs typeface="Arial"/>
                <a:sym typeface="Arial"/>
              </a:rPr>
              <a:t>원하는 결과를 찾은 경우 검색 결과 페이지로 이동한다.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rgbClr val="000000"/>
                </a:solidFill>
                <a:latin typeface="Arial"/>
                <a:ea typeface="Arial"/>
                <a:cs typeface="Arial"/>
                <a:sym typeface="Arial"/>
              </a:rPr>
              <a:t>원하는 결과를 얻지 못한 경우는 필터를 사용한다. 필터를 통해 스터디의 거리, 실력, 튜터링 여부, 시간 조건이 자신이 원하는 것과 비슷한 순으로 결과를 얻는다.  또한 필터를 통해 검색결과를 인기순, 최신순, 정확순으로 정렬 할 수 있다.</a:t>
            </a:r>
          </a:p>
        </p:txBody>
      </p:sp>
      <p:sp>
        <p:nvSpPr>
          <p:cNvPr id="491" name="Shape 491"/>
          <p:cNvSpPr txBox="1"/>
          <p:nvPr/>
        </p:nvSpPr>
        <p:spPr>
          <a:xfrm>
            <a:off x="939800" y="735012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인물검색</a:t>
            </a:r>
          </a:p>
        </p:txBody>
      </p:sp>
      <p:sp>
        <p:nvSpPr>
          <p:cNvPr id="492" name="Shape 492"/>
          <p:cNvSpPr txBox="1"/>
          <p:nvPr/>
        </p:nvSpPr>
        <p:spPr>
          <a:xfrm>
            <a:off x="908050" y="7734300"/>
            <a:ext cx="5257799" cy="13842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메인B 페이지에서 인물검색을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원하는 결과를 찾은 경우 검색 결과 페이지로 이동한다.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인물 검색 필터를 통해 멘토로 활동하는 사람만 검색 해 볼 수 있다. 또한 필터를 통해 인물 검색 결과를 인기순, 최신 등록 순 , 정확순을 정렬 할 수 있다. </a:t>
            </a:r>
          </a:p>
        </p:txBody>
      </p:sp>
      <p:pic>
        <p:nvPicPr>
          <p:cNvPr id="493" name="Shape 493"/>
          <p:cNvPicPr preferRelativeResize="0"/>
          <p:nvPr/>
        </p:nvPicPr>
        <p:blipFill rotWithShape="1">
          <a:blip r:embed="rId3">
            <a:alphaModFix/>
          </a:blip>
          <a:srcRect b="0" l="0" r="0" t="0"/>
          <a:stretch/>
        </p:blipFill>
        <p:spPr>
          <a:xfrm>
            <a:off x="908050" y="1804450"/>
            <a:ext cx="5103274" cy="3123674"/>
          </a:xfrm>
          <a:prstGeom prst="rect">
            <a:avLst/>
          </a:prstGeom>
          <a:noFill/>
          <a:ln>
            <a:noFill/>
          </a:ln>
        </p:spPr>
      </p:pic>
      <p:sp>
        <p:nvSpPr>
          <p:cNvPr id="494" name="Shape 494"/>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495" name="Shape 495"/>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
        <p:nvSpPr>
          <p:cNvPr id="496" name="Shape 49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grpSp>
        <p:nvGrpSpPr>
          <p:cNvPr id="501" name="Shape 501"/>
          <p:cNvGrpSpPr/>
          <p:nvPr/>
        </p:nvGrpSpPr>
        <p:grpSpPr>
          <a:xfrm>
            <a:off x="6234826" y="3070613"/>
            <a:ext cx="728379" cy="1324415"/>
            <a:chOff x="0" y="-42"/>
            <a:chExt cx="1181036956" cy="2147483642"/>
          </a:xfrm>
        </p:grpSpPr>
        <p:sp>
          <p:nvSpPr>
            <p:cNvPr id="502" name="Shape 502"/>
            <p:cNvSpPr/>
            <p:nvPr/>
          </p:nvSpPr>
          <p:spPr>
            <a:xfrm rot="-5400000">
              <a:off x="-553057815"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03" name="Shape 503"/>
            <p:cNvSpPr txBox="1"/>
            <p:nvPr/>
          </p:nvSpPr>
          <p:spPr>
            <a:xfrm>
              <a:off x="112155200" y="14555522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04" name="Shape 504"/>
            <p:cNvCxnSpPr/>
            <p:nvPr/>
          </p:nvCxnSpPr>
          <p:spPr>
            <a:xfrm>
              <a:off x="249928100" y="924203100"/>
              <a:ext cx="556213439" cy="0"/>
            </a:xfrm>
            <a:prstGeom prst="straightConnector1">
              <a:avLst/>
            </a:prstGeom>
            <a:noFill/>
            <a:ln cap="flat" cmpd="sng" w="25400">
              <a:solidFill>
                <a:schemeClr val="lt1"/>
              </a:solidFill>
              <a:prstDash val="solid"/>
              <a:miter/>
              <a:headEnd len="med" w="med" type="none"/>
              <a:tailEnd len="med" w="med" type="none"/>
            </a:ln>
          </p:spPr>
        </p:cxnSp>
        <p:sp>
          <p:nvSpPr>
            <p:cNvPr id="505" name="Shape 505"/>
            <p:cNvSpPr txBox="1"/>
            <p:nvPr/>
          </p:nvSpPr>
          <p:spPr>
            <a:xfrm>
              <a:off x="0" y="990545900"/>
              <a:ext cx="1181036956" cy="5940984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cxnSp>
        <p:nvCxnSpPr>
          <p:cNvPr id="506" name="Shape 506"/>
          <p:cNvCxnSpPr/>
          <p:nvPr/>
        </p:nvCxnSpPr>
        <p:spPr>
          <a:xfrm>
            <a:off x="1268412"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507" name="Shape 507"/>
          <p:cNvSpPr txBox="1"/>
          <p:nvPr/>
        </p:nvSpPr>
        <p:spPr>
          <a:xfrm>
            <a:off x="1052512" y="1127125"/>
            <a:ext cx="194310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(6) 스터디 추천</a:t>
            </a:r>
          </a:p>
        </p:txBody>
      </p:sp>
      <p:pic>
        <p:nvPicPr>
          <p:cNvPr id="508" name="Shape 508"/>
          <p:cNvPicPr preferRelativeResize="0"/>
          <p:nvPr/>
        </p:nvPicPr>
        <p:blipFill rotWithShape="1">
          <a:blip r:embed="rId3">
            <a:alphaModFix/>
          </a:blip>
          <a:srcRect b="0" l="0" r="0" t="0"/>
          <a:stretch/>
        </p:blipFill>
        <p:spPr>
          <a:xfrm>
            <a:off x="908050" y="1804450"/>
            <a:ext cx="5103274" cy="3123674"/>
          </a:xfrm>
          <a:prstGeom prst="rect">
            <a:avLst/>
          </a:prstGeom>
          <a:noFill/>
          <a:ln>
            <a:noFill/>
          </a:ln>
        </p:spPr>
      </p:pic>
      <p:sp>
        <p:nvSpPr>
          <p:cNvPr id="509" name="Shape 509"/>
          <p:cNvSpPr txBox="1"/>
          <p:nvPr/>
        </p:nvSpPr>
        <p:spPr>
          <a:xfrm>
            <a:off x="941387" y="550862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관심사추천</a:t>
            </a:r>
          </a:p>
        </p:txBody>
      </p:sp>
      <p:sp>
        <p:nvSpPr>
          <p:cNvPr id="510" name="Shape 510"/>
          <p:cNvSpPr txBox="1"/>
          <p:nvPr/>
        </p:nvSpPr>
        <p:spPr>
          <a:xfrm>
            <a:off x="909637" y="5816600"/>
            <a:ext cx="5256299" cy="1016099"/>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사용자가 등록해 놓은 관심사 태그를 토대로 관심사를 키워드로 가진 스터디 중 인기도가 높은 스터디를 추천해 준다.  </a:t>
            </a:r>
          </a:p>
        </p:txBody>
      </p:sp>
      <p:sp>
        <p:nvSpPr>
          <p:cNvPr id="511" name="Shape 511"/>
          <p:cNvSpPr txBox="1"/>
          <p:nvPr/>
        </p:nvSpPr>
        <p:spPr>
          <a:xfrm>
            <a:off x="939800" y="6969125"/>
            <a:ext cx="2192399" cy="308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맞춤추천</a:t>
            </a:r>
          </a:p>
        </p:txBody>
      </p:sp>
      <p:sp>
        <p:nvSpPr>
          <p:cNvPr id="512" name="Shape 512"/>
          <p:cNvSpPr txBox="1"/>
          <p:nvPr/>
        </p:nvSpPr>
        <p:spPr>
          <a:xfrm>
            <a:off x="908050" y="7277100"/>
            <a:ext cx="5257799" cy="13842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사용자의 활동 내역(스터디 검색)을 토대로 유사한 사용자를 찾아 그 사용자가 좋아하거나 관심있는 스터디를 추천해 준다.</a:t>
            </a:r>
          </a:p>
        </p:txBody>
      </p:sp>
      <p:pic>
        <p:nvPicPr>
          <p:cNvPr id="513" name="Shape 513"/>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514" name="Shape 514"/>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515" name="Shape 51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grpSp>
        <p:nvGrpSpPr>
          <p:cNvPr id="520" name="Shape 520"/>
          <p:cNvGrpSpPr/>
          <p:nvPr/>
        </p:nvGrpSpPr>
        <p:grpSpPr>
          <a:xfrm>
            <a:off x="0" y="3097210"/>
            <a:ext cx="765174" cy="1390648"/>
            <a:chOff x="-3" y="0"/>
            <a:chExt cx="1182762090" cy="2147483642"/>
          </a:xfrm>
        </p:grpSpPr>
        <p:sp>
          <p:nvSpPr>
            <p:cNvPr id="521" name="Shape 521"/>
            <p:cNvSpPr/>
            <p:nvPr/>
          </p:nvSpPr>
          <p:spPr>
            <a:xfrm rot="5400000">
              <a:off x="-594011173" y="594011168"/>
              <a:ext cx="2147483642" cy="959461303"/>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22" name="Shape 522"/>
            <p:cNvSpPr txBox="1"/>
            <p:nvPr/>
          </p:nvSpPr>
          <p:spPr>
            <a:xfrm>
              <a:off x="69468762" y="14471357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23" name="Shape 523"/>
            <p:cNvCxnSpPr/>
            <p:nvPr/>
          </p:nvCxnSpPr>
          <p:spPr>
            <a:xfrm>
              <a:off x="208579275" y="924201700"/>
              <a:ext cx="554573272" cy="0"/>
            </a:xfrm>
            <a:prstGeom prst="straightConnector1">
              <a:avLst/>
            </a:prstGeom>
            <a:noFill/>
            <a:ln cap="flat" cmpd="sng" w="25400">
              <a:solidFill>
                <a:schemeClr val="lt1"/>
              </a:solidFill>
              <a:prstDash val="solid"/>
              <a:miter/>
              <a:headEnd len="med" w="med" type="none"/>
              <a:tailEnd len="med" w="med" type="none"/>
            </a:ln>
          </p:spPr>
        </p:cxnSp>
        <p:sp>
          <p:nvSpPr>
            <p:cNvPr id="524" name="Shape 524"/>
            <p:cNvSpPr txBox="1"/>
            <p:nvPr/>
          </p:nvSpPr>
          <p:spPr>
            <a:xfrm>
              <a:off x="1725130" y="1034289100"/>
              <a:ext cx="1181036956" cy="10456115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525" name="Shape 525"/>
          <p:cNvCxnSpPr/>
          <p:nvPr/>
        </p:nvCxnSpPr>
        <p:spPr>
          <a:xfrm>
            <a:off x="1196975"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526" name="Shape 526"/>
          <p:cNvSpPr txBox="1"/>
          <p:nvPr/>
        </p:nvSpPr>
        <p:spPr>
          <a:xfrm>
            <a:off x="1052512" y="1127125"/>
            <a:ext cx="3001960" cy="36988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(7) 온라인 스터디</a:t>
            </a:r>
          </a:p>
        </p:txBody>
      </p:sp>
      <p:sp>
        <p:nvSpPr>
          <p:cNvPr id="527" name="Shape 527"/>
          <p:cNvSpPr txBox="1"/>
          <p:nvPr/>
        </p:nvSpPr>
        <p:spPr>
          <a:xfrm>
            <a:off x="941387" y="5508625"/>
            <a:ext cx="2192336" cy="3079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실시간채팅</a:t>
            </a:r>
          </a:p>
        </p:txBody>
      </p:sp>
      <p:sp>
        <p:nvSpPr>
          <p:cNvPr id="528" name="Shape 528"/>
          <p:cNvSpPr txBox="1"/>
          <p:nvPr/>
        </p:nvSpPr>
        <p:spPr>
          <a:xfrm>
            <a:off x="909637" y="5816600"/>
            <a:ext cx="5256210" cy="1016000"/>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방의 멤버들은 실시간으로 채팅을 할 수 있다. </a:t>
            </a:r>
          </a:p>
        </p:txBody>
      </p:sp>
      <p:sp>
        <p:nvSpPr>
          <p:cNvPr id="529" name="Shape 529"/>
          <p:cNvSpPr txBox="1"/>
          <p:nvPr/>
        </p:nvSpPr>
        <p:spPr>
          <a:xfrm>
            <a:off x="939800" y="6969125"/>
            <a:ext cx="2192336" cy="3079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실시간공유</a:t>
            </a:r>
          </a:p>
        </p:txBody>
      </p:sp>
      <p:sp>
        <p:nvSpPr>
          <p:cNvPr id="530" name="Shape 530"/>
          <p:cNvSpPr txBox="1"/>
          <p:nvPr/>
        </p:nvSpPr>
        <p:spPr>
          <a:xfrm>
            <a:off x="908050" y="7277100"/>
            <a:ext cx="5257799" cy="1384298"/>
          </a:xfrm>
          <a:prstGeom prst="rect">
            <a:avLst/>
          </a:prstGeom>
          <a:noFill/>
          <a:ln>
            <a:noFill/>
          </a:ln>
        </p:spPr>
        <p:txBody>
          <a:bodyPr anchorCtr="0" anchor="t" bIns="45700" lIns="91425" rIns="91425" tIns="45700">
            <a:noAutofit/>
          </a:bodyPr>
          <a:lstStyle/>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멤버들은 보드역할을 하는 캔버스에서 이미지, 텍스트, 그림 등을 공유한다.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공유한 화면을 녹화하여 다시 보기를 할 수 있다.</a:t>
            </a:r>
          </a:p>
          <a:p>
            <a:pPr indent="-228600" lvl="0" marL="228600" marR="0" rtl="0" algn="l">
              <a:lnSpc>
                <a:spcPct val="100000"/>
              </a:lnSpc>
              <a:spcBef>
                <a:spcPts val="0"/>
              </a:spcBef>
              <a:spcAft>
                <a:spcPts val="0"/>
              </a:spcAft>
              <a:buClr>
                <a:schemeClr val="dk1"/>
              </a:buClr>
              <a:buSzPct val="100000"/>
              <a:buFont typeface="Arial"/>
              <a:buAutoNum type="arabicPeriod"/>
            </a:pPr>
            <a:r>
              <a:rPr b="1" i="0" lang="en-US" sz="1200" u="none" cap="none" strike="noStrike">
                <a:solidFill>
                  <a:schemeClr val="dk1"/>
                </a:solidFill>
                <a:latin typeface="Arial"/>
                <a:ea typeface="Arial"/>
                <a:cs typeface="Arial"/>
                <a:sym typeface="Arial"/>
              </a:rPr>
              <a:t>방장은 오디오 공유 기능을 통해 멤버들과 소리를 공유 할 수 있다.</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chemeClr val="dk1"/>
              </a:solidFill>
              <a:latin typeface="Arial"/>
              <a:ea typeface="Arial"/>
              <a:cs typeface="Arial"/>
              <a:sym typeface="Arial"/>
            </a:endParaRPr>
          </a:p>
        </p:txBody>
      </p:sp>
      <p:pic>
        <p:nvPicPr>
          <p:cNvPr id="531" name="Shape 531"/>
          <p:cNvPicPr preferRelativeResize="0"/>
          <p:nvPr/>
        </p:nvPicPr>
        <p:blipFill rotWithShape="1">
          <a:blip r:embed="rId3">
            <a:alphaModFix/>
          </a:blip>
          <a:srcRect b="0" l="0" r="0" t="0"/>
          <a:stretch/>
        </p:blipFill>
        <p:spPr>
          <a:xfrm>
            <a:off x="908050" y="1804450"/>
            <a:ext cx="5103274" cy="3123674"/>
          </a:xfrm>
          <a:prstGeom prst="rect">
            <a:avLst/>
          </a:prstGeom>
          <a:noFill/>
          <a:ln>
            <a:noFill/>
          </a:ln>
        </p:spPr>
      </p:pic>
      <p:sp>
        <p:nvSpPr>
          <p:cNvPr id="532" name="Shape 53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533" name="Shape 533"/>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
        <p:nvSpPr>
          <p:cNvPr id="534" name="Shape 53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3-2. 요구분석 및 서비스 흐름도</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grpSp>
        <p:nvGrpSpPr>
          <p:cNvPr id="539" name="Shape 539"/>
          <p:cNvGrpSpPr/>
          <p:nvPr/>
        </p:nvGrpSpPr>
        <p:grpSpPr>
          <a:xfrm>
            <a:off x="6234826" y="3070613"/>
            <a:ext cx="728379" cy="1324415"/>
            <a:chOff x="0" y="-42"/>
            <a:chExt cx="1181036956" cy="2147483642"/>
          </a:xfrm>
        </p:grpSpPr>
        <p:sp>
          <p:nvSpPr>
            <p:cNvPr id="540" name="Shape 540"/>
            <p:cNvSpPr/>
            <p:nvPr/>
          </p:nvSpPr>
          <p:spPr>
            <a:xfrm rot="-5400000">
              <a:off x="-553057815"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41" name="Shape 541"/>
            <p:cNvSpPr txBox="1"/>
            <p:nvPr/>
          </p:nvSpPr>
          <p:spPr>
            <a:xfrm>
              <a:off x="112155200" y="145555225"/>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42" name="Shape 542"/>
            <p:cNvCxnSpPr/>
            <p:nvPr/>
          </p:nvCxnSpPr>
          <p:spPr>
            <a:xfrm>
              <a:off x="249928100" y="924203100"/>
              <a:ext cx="556213439" cy="0"/>
            </a:xfrm>
            <a:prstGeom prst="straightConnector1">
              <a:avLst/>
            </a:prstGeom>
            <a:noFill/>
            <a:ln cap="flat" cmpd="sng" w="25400">
              <a:solidFill>
                <a:schemeClr val="lt1"/>
              </a:solidFill>
              <a:prstDash val="solid"/>
              <a:miter/>
              <a:headEnd len="med" w="med" type="none"/>
              <a:tailEnd len="med" w="med" type="none"/>
            </a:ln>
          </p:spPr>
        </p:cxnSp>
        <p:sp>
          <p:nvSpPr>
            <p:cNvPr id="543" name="Shape 543"/>
            <p:cNvSpPr txBox="1"/>
            <p:nvPr/>
          </p:nvSpPr>
          <p:spPr>
            <a:xfrm>
              <a:off x="0" y="990545900"/>
              <a:ext cx="1181036956" cy="5940984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cxnSp>
        <p:nvCxnSpPr>
          <p:cNvPr id="544" name="Shape 544"/>
          <p:cNvCxnSpPr/>
          <p:nvPr/>
        </p:nvCxnSpPr>
        <p:spPr>
          <a:xfrm>
            <a:off x="1268412"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545" name="Shape 545"/>
          <p:cNvSpPr txBox="1"/>
          <p:nvPr/>
        </p:nvSpPr>
        <p:spPr>
          <a:xfrm>
            <a:off x="765175" y="488950"/>
            <a:ext cx="5472110" cy="52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3-3. USE-CASE</a:t>
            </a:r>
          </a:p>
        </p:txBody>
      </p:sp>
      <p:pic>
        <p:nvPicPr>
          <p:cNvPr id="546" name="Shape 546"/>
          <p:cNvPicPr preferRelativeResize="0"/>
          <p:nvPr/>
        </p:nvPicPr>
        <p:blipFill rotWithShape="1">
          <a:blip r:embed="rId3">
            <a:alphaModFix/>
          </a:blip>
          <a:srcRect b="0" l="0" r="0" t="0"/>
          <a:stretch/>
        </p:blipFill>
        <p:spPr>
          <a:xfrm>
            <a:off x="948275" y="2099225"/>
            <a:ext cx="4859498" cy="2902973"/>
          </a:xfrm>
          <a:prstGeom prst="rect">
            <a:avLst/>
          </a:prstGeom>
          <a:noFill/>
          <a:ln>
            <a:noFill/>
          </a:ln>
        </p:spPr>
      </p:pic>
      <p:pic>
        <p:nvPicPr>
          <p:cNvPr id="547" name="Shape 547"/>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548" name="Shape 548"/>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549" name="Shape 549"/>
          <p:cNvPicPr preferRelativeResize="0"/>
          <p:nvPr/>
        </p:nvPicPr>
        <p:blipFill rotWithShape="1">
          <a:blip r:embed="rId5">
            <a:alphaModFix/>
          </a:blip>
          <a:srcRect b="0" l="0" r="0" t="0"/>
          <a:stretch/>
        </p:blipFill>
        <p:spPr>
          <a:xfrm>
            <a:off x="1081150" y="6083996"/>
            <a:ext cx="4892400" cy="2600798"/>
          </a:xfrm>
          <a:prstGeom prst="rect">
            <a:avLst/>
          </a:prstGeom>
          <a:noFill/>
          <a:ln>
            <a:noFill/>
          </a:ln>
        </p:spPr>
      </p:pic>
      <p:cxnSp>
        <p:nvCxnSpPr>
          <p:cNvPr id="550" name="Shape 550"/>
          <p:cNvCxnSpPr/>
          <p:nvPr/>
        </p:nvCxnSpPr>
        <p:spPr>
          <a:xfrm>
            <a:off x="1268412" y="5835650"/>
            <a:ext cx="4464000" cy="0"/>
          </a:xfrm>
          <a:prstGeom prst="straightConnector1">
            <a:avLst/>
          </a:prstGeom>
          <a:noFill/>
          <a:ln cap="flat" cmpd="sng" w="38100">
            <a:solidFill>
              <a:srgbClr val="DCDA00"/>
            </a:solidFill>
            <a:prstDash val="solid"/>
            <a:miter/>
            <a:headEnd len="med" w="med" type="none"/>
            <a:tailEnd len="med" w="med" type="none"/>
          </a:ln>
        </p:spPr>
      </p:cxnSp>
      <p:sp>
        <p:nvSpPr>
          <p:cNvPr id="551" name="Shape 551"/>
          <p:cNvSpPr txBox="1"/>
          <p:nvPr/>
        </p:nvSpPr>
        <p:spPr>
          <a:xfrm>
            <a:off x="1052512" y="1127125"/>
            <a:ext cx="3002098"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스터디, 인물 검색</a:t>
            </a:r>
          </a:p>
        </p:txBody>
      </p:sp>
      <p:sp>
        <p:nvSpPr>
          <p:cNvPr id="552" name="Shape 552"/>
          <p:cNvSpPr txBox="1"/>
          <p:nvPr/>
        </p:nvSpPr>
        <p:spPr>
          <a:xfrm>
            <a:off x="1052512" y="5394325"/>
            <a:ext cx="3002098"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SNS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pic>
        <p:nvPicPr>
          <p:cNvPr id="38" name="Shape 38"/>
          <p:cNvPicPr preferRelativeResize="0"/>
          <p:nvPr/>
        </p:nvPicPr>
        <p:blipFill rotWithShape="1">
          <a:blip r:embed="rId3">
            <a:alphaModFix/>
          </a:blip>
          <a:srcRect b="0" l="0" r="0" t="0"/>
          <a:stretch/>
        </p:blipFill>
        <p:spPr>
          <a:xfrm>
            <a:off x="1190625" y="3910023"/>
            <a:ext cx="4959573" cy="2331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grpSp>
        <p:nvGrpSpPr>
          <p:cNvPr id="557" name="Shape 557"/>
          <p:cNvGrpSpPr/>
          <p:nvPr/>
        </p:nvGrpSpPr>
        <p:grpSpPr>
          <a:xfrm>
            <a:off x="6234826" y="3160381"/>
            <a:ext cx="728379" cy="887527"/>
            <a:chOff x="0" y="0"/>
            <a:chExt cx="2147483642" cy="2147483594"/>
          </a:xfrm>
        </p:grpSpPr>
        <p:sp>
          <p:nvSpPr>
            <p:cNvPr id="558" name="Shape 558"/>
            <p:cNvSpPr txBox="1"/>
            <p:nvPr/>
          </p:nvSpPr>
          <p:spPr>
            <a:xfrm>
              <a:off x="203932175" y="0"/>
              <a:ext cx="1743049804" cy="92212921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59" name="Shape 559"/>
            <p:cNvCxnSpPr/>
            <p:nvPr/>
          </p:nvCxnSpPr>
          <p:spPr>
            <a:xfrm>
              <a:off x="454445100" y="1161939000"/>
              <a:ext cx="1011364837" cy="0"/>
            </a:xfrm>
            <a:prstGeom prst="straightConnector1">
              <a:avLst/>
            </a:prstGeom>
            <a:noFill/>
            <a:ln cap="flat" cmpd="sng" w="25400">
              <a:solidFill>
                <a:schemeClr val="lt1"/>
              </a:solidFill>
              <a:prstDash val="solid"/>
              <a:miter/>
              <a:headEnd len="med" w="med" type="none"/>
              <a:tailEnd len="med" w="med" type="none"/>
            </a:ln>
          </p:spPr>
        </p:cxnSp>
        <p:sp>
          <p:nvSpPr>
            <p:cNvPr id="560" name="Shape 560"/>
            <p:cNvSpPr txBox="1"/>
            <p:nvPr/>
          </p:nvSpPr>
          <p:spPr>
            <a:xfrm>
              <a:off x="0" y="1260939100"/>
              <a:ext cx="2147483642" cy="88654449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cxnSp>
        <p:nvCxnSpPr>
          <p:cNvPr id="561" name="Shape 561"/>
          <p:cNvCxnSpPr/>
          <p:nvPr/>
        </p:nvCxnSpPr>
        <p:spPr>
          <a:xfrm>
            <a:off x="1268412" y="1568450"/>
            <a:ext cx="4464000" cy="0"/>
          </a:xfrm>
          <a:prstGeom prst="straightConnector1">
            <a:avLst/>
          </a:prstGeom>
          <a:noFill/>
          <a:ln cap="flat" cmpd="sng" w="38100">
            <a:solidFill>
              <a:srgbClr val="DCDA00"/>
            </a:solidFill>
            <a:prstDash val="solid"/>
            <a:miter/>
            <a:headEnd len="med" w="med" type="none"/>
            <a:tailEnd len="med" w="med" type="none"/>
          </a:ln>
        </p:spPr>
      </p:cxnSp>
      <p:sp>
        <p:nvSpPr>
          <p:cNvPr id="562" name="Shape 56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3-3. USE-CASE</a:t>
            </a:r>
          </a:p>
        </p:txBody>
      </p:sp>
      <p:sp>
        <p:nvSpPr>
          <p:cNvPr id="563" name="Shape 563"/>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564" name="Shape 564"/>
          <p:cNvPicPr preferRelativeResize="0"/>
          <p:nvPr/>
        </p:nvPicPr>
        <p:blipFill rotWithShape="1">
          <a:blip r:embed="rId3">
            <a:alphaModFix/>
          </a:blip>
          <a:srcRect b="0" l="0" r="0" t="0"/>
          <a:stretch/>
        </p:blipFill>
        <p:spPr>
          <a:xfrm>
            <a:off x="976287" y="9341300"/>
            <a:ext cx="1990724" cy="371474"/>
          </a:xfrm>
          <a:prstGeom prst="rect">
            <a:avLst/>
          </a:prstGeom>
          <a:noFill/>
          <a:ln>
            <a:noFill/>
          </a:ln>
        </p:spPr>
      </p:pic>
      <p:grpSp>
        <p:nvGrpSpPr>
          <p:cNvPr id="565" name="Shape 565"/>
          <p:cNvGrpSpPr/>
          <p:nvPr/>
        </p:nvGrpSpPr>
        <p:grpSpPr>
          <a:xfrm>
            <a:off x="15" y="3037274"/>
            <a:ext cx="729444" cy="1324415"/>
            <a:chOff x="-12" y="0"/>
            <a:chExt cx="1182762146" cy="2147483642"/>
          </a:xfrm>
        </p:grpSpPr>
        <p:sp>
          <p:nvSpPr>
            <p:cNvPr id="566" name="Shape 566"/>
            <p:cNvSpPr/>
            <p:nvPr/>
          </p:nvSpPr>
          <p:spPr>
            <a:xfrm rot="5400000">
              <a:off x="-594011227" y="594011214"/>
              <a:ext cx="2147483642" cy="959461212"/>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67" name="Shape 567"/>
            <p:cNvSpPr txBox="1"/>
            <p:nvPr/>
          </p:nvSpPr>
          <p:spPr>
            <a:xfrm>
              <a:off x="69468712" y="14471357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68" name="Shape 568"/>
            <p:cNvCxnSpPr/>
            <p:nvPr/>
          </p:nvCxnSpPr>
          <p:spPr>
            <a:xfrm>
              <a:off x="208579212" y="924201600"/>
              <a:ext cx="554573226" cy="0"/>
            </a:xfrm>
            <a:prstGeom prst="straightConnector1">
              <a:avLst/>
            </a:prstGeom>
            <a:noFill/>
            <a:ln cap="flat" cmpd="sng" w="25400">
              <a:solidFill>
                <a:schemeClr val="lt1"/>
              </a:solidFill>
              <a:prstDash val="solid"/>
              <a:miter/>
              <a:headEnd len="med" w="med" type="none"/>
              <a:tailEnd len="med" w="med" type="none"/>
            </a:ln>
          </p:spPr>
        </p:cxnSp>
        <p:sp>
          <p:nvSpPr>
            <p:cNvPr id="569" name="Shape 569"/>
            <p:cNvSpPr txBox="1"/>
            <p:nvPr/>
          </p:nvSpPr>
          <p:spPr>
            <a:xfrm>
              <a:off x="1725085" y="1034289100"/>
              <a:ext cx="1181037048" cy="104561160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pic>
        <p:nvPicPr>
          <p:cNvPr id="570" name="Shape 570"/>
          <p:cNvPicPr preferRelativeResize="0"/>
          <p:nvPr/>
        </p:nvPicPr>
        <p:blipFill rotWithShape="1">
          <a:blip r:embed="rId4">
            <a:alphaModFix/>
          </a:blip>
          <a:srcRect b="0" l="0" r="0" t="0"/>
          <a:stretch/>
        </p:blipFill>
        <p:spPr>
          <a:xfrm>
            <a:off x="965774" y="2437125"/>
            <a:ext cx="5015098" cy="2699449"/>
          </a:xfrm>
          <a:prstGeom prst="rect">
            <a:avLst/>
          </a:prstGeom>
          <a:noFill/>
          <a:ln>
            <a:noFill/>
          </a:ln>
        </p:spPr>
      </p:pic>
      <p:sp>
        <p:nvSpPr>
          <p:cNvPr id="571" name="Shape 571"/>
          <p:cNvSpPr txBox="1"/>
          <p:nvPr/>
        </p:nvSpPr>
        <p:spPr>
          <a:xfrm>
            <a:off x="1052512" y="1127125"/>
            <a:ext cx="3002098"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스터디 생성, 관리, 참여</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5" name="Shape 575"/>
        <p:cNvGrpSpPr/>
        <p:nvPr/>
      </p:nvGrpSpPr>
      <p:grpSpPr>
        <a:xfrm>
          <a:off x="0" y="0"/>
          <a:ext cx="0" cy="0"/>
          <a:chOff x="0" y="0"/>
          <a:chExt cx="0" cy="0"/>
        </a:xfrm>
      </p:grpSpPr>
      <p:cxnSp>
        <p:nvCxnSpPr>
          <p:cNvPr id="576" name="Shape 576"/>
          <p:cNvCxnSpPr/>
          <p:nvPr/>
        </p:nvCxnSpPr>
        <p:spPr>
          <a:xfrm>
            <a:off x="1196975" y="1568450"/>
            <a:ext cx="4464050" cy="0"/>
          </a:xfrm>
          <a:prstGeom prst="straightConnector1">
            <a:avLst/>
          </a:prstGeom>
          <a:noFill/>
          <a:ln cap="flat" cmpd="sng" w="38100">
            <a:solidFill>
              <a:srgbClr val="DCDA00"/>
            </a:solidFill>
            <a:prstDash val="solid"/>
            <a:miter/>
            <a:headEnd len="med" w="med" type="none"/>
            <a:tailEnd len="med" w="med" type="none"/>
          </a:ln>
        </p:spPr>
      </p:cxnSp>
      <p:sp>
        <p:nvSpPr>
          <p:cNvPr id="577" name="Shape 577"/>
          <p:cNvSpPr txBox="1"/>
          <p:nvPr/>
        </p:nvSpPr>
        <p:spPr>
          <a:xfrm>
            <a:off x="765175" y="488950"/>
            <a:ext cx="5472110" cy="52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3-4. DB 모델링</a:t>
            </a:r>
          </a:p>
        </p:txBody>
      </p:sp>
      <p:sp>
        <p:nvSpPr>
          <p:cNvPr id="578" name="Shape 578"/>
          <p:cNvSpPr txBox="1"/>
          <p:nvPr/>
        </p:nvSpPr>
        <p:spPr>
          <a:xfrm>
            <a:off x="1052512" y="1127125"/>
            <a:ext cx="27114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논리적 설계</a:t>
            </a:r>
          </a:p>
        </p:txBody>
      </p:sp>
      <p:pic>
        <p:nvPicPr>
          <p:cNvPr id="579" name="Shape 579"/>
          <p:cNvPicPr preferRelativeResize="0"/>
          <p:nvPr/>
        </p:nvPicPr>
        <p:blipFill rotWithShape="1">
          <a:blip r:embed="rId3">
            <a:alphaModFix/>
          </a:blip>
          <a:srcRect b="0" l="0" r="0" t="0"/>
          <a:stretch/>
        </p:blipFill>
        <p:spPr>
          <a:xfrm>
            <a:off x="868674" y="1883825"/>
            <a:ext cx="5021074" cy="7366448"/>
          </a:xfrm>
          <a:prstGeom prst="rect">
            <a:avLst/>
          </a:prstGeom>
          <a:noFill/>
          <a:ln>
            <a:noFill/>
          </a:ln>
        </p:spPr>
      </p:pic>
      <p:pic>
        <p:nvPicPr>
          <p:cNvPr id="580" name="Shape 580"/>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581" name="Shape 581"/>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grpSp>
        <p:nvGrpSpPr>
          <p:cNvPr id="582" name="Shape 582"/>
          <p:cNvGrpSpPr/>
          <p:nvPr/>
        </p:nvGrpSpPr>
        <p:grpSpPr>
          <a:xfrm>
            <a:off x="6234826" y="3070613"/>
            <a:ext cx="728380" cy="1324415"/>
            <a:chOff x="0" y="-42"/>
            <a:chExt cx="1181037048" cy="2147483642"/>
          </a:xfrm>
        </p:grpSpPr>
        <p:sp>
          <p:nvSpPr>
            <p:cNvPr id="583" name="Shape 583"/>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84" name="Shape 584"/>
            <p:cNvSpPr txBox="1"/>
            <p:nvPr/>
          </p:nvSpPr>
          <p:spPr>
            <a:xfrm>
              <a:off x="112155200" y="145555300"/>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585" name="Shape 585"/>
            <p:cNvCxnSpPr/>
            <p:nvPr/>
          </p:nvCxnSpPr>
          <p:spPr>
            <a:xfrm>
              <a:off x="249928100" y="924203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586" name="Shape 586"/>
            <p:cNvSpPr txBox="1"/>
            <p:nvPr/>
          </p:nvSpPr>
          <p:spPr>
            <a:xfrm>
              <a:off x="0" y="990546000"/>
              <a:ext cx="1181037048" cy="59409832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cxnSp>
        <p:nvCxnSpPr>
          <p:cNvPr id="591" name="Shape 591"/>
          <p:cNvCxnSpPr/>
          <p:nvPr/>
        </p:nvCxnSpPr>
        <p:spPr>
          <a:xfrm>
            <a:off x="1268412" y="1568450"/>
            <a:ext cx="4464000" cy="0"/>
          </a:xfrm>
          <a:prstGeom prst="straightConnector1">
            <a:avLst/>
          </a:prstGeom>
          <a:noFill/>
          <a:ln cap="flat" cmpd="sng" w="38100">
            <a:solidFill>
              <a:srgbClr val="DCDA00"/>
            </a:solidFill>
            <a:prstDash val="solid"/>
            <a:miter/>
            <a:headEnd len="med" w="med" type="none"/>
            <a:tailEnd len="med" w="med" type="none"/>
          </a:ln>
        </p:spPr>
      </p:cxnSp>
      <p:sp>
        <p:nvSpPr>
          <p:cNvPr id="592" name="Shape 59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3-4. DB 모델링</a:t>
            </a:r>
          </a:p>
        </p:txBody>
      </p:sp>
      <p:sp>
        <p:nvSpPr>
          <p:cNvPr id="593" name="Shape 593"/>
          <p:cNvSpPr txBox="1"/>
          <p:nvPr/>
        </p:nvSpPr>
        <p:spPr>
          <a:xfrm>
            <a:off x="1052512" y="1127125"/>
            <a:ext cx="27114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물리적 설계</a:t>
            </a:r>
          </a:p>
        </p:txBody>
      </p:sp>
      <p:pic>
        <p:nvPicPr>
          <p:cNvPr id="594" name="Shape 594"/>
          <p:cNvPicPr preferRelativeResize="0"/>
          <p:nvPr/>
        </p:nvPicPr>
        <p:blipFill rotWithShape="1">
          <a:blip r:embed="rId3">
            <a:alphaModFix/>
          </a:blip>
          <a:srcRect b="0" l="0" r="0" t="0"/>
          <a:stretch/>
        </p:blipFill>
        <p:spPr>
          <a:xfrm>
            <a:off x="982749" y="1922725"/>
            <a:ext cx="5012374" cy="6924448"/>
          </a:xfrm>
          <a:prstGeom prst="rect">
            <a:avLst/>
          </a:prstGeom>
          <a:noFill/>
          <a:ln>
            <a:noFill/>
          </a:ln>
        </p:spPr>
      </p:pic>
      <p:sp>
        <p:nvSpPr>
          <p:cNvPr id="595" name="Shape 59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596" name="Shape 596"/>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grpSp>
        <p:nvGrpSpPr>
          <p:cNvPr id="597" name="Shape 597"/>
          <p:cNvGrpSpPr/>
          <p:nvPr/>
        </p:nvGrpSpPr>
        <p:grpSpPr>
          <a:xfrm>
            <a:off x="15" y="3037274"/>
            <a:ext cx="729444" cy="1324415"/>
            <a:chOff x="-12" y="0"/>
            <a:chExt cx="1182762146" cy="2147483642"/>
          </a:xfrm>
        </p:grpSpPr>
        <p:sp>
          <p:nvSpPr>
            <p:cNvPr id="598" name="Shape 598"/>
            <p:cNvSpPr/>
            <p:nvPr/>
          </p:nvSpPr>
          <p:spPr>
            <a:xfrm rot="5400000">
              <a:off x="-594011227" y="594011214"/>
              <a:ext cx="2147483642" cy="959461212"/>
            </a:xfrm>
            <a:custGeom>
              <a:pathLst>
                <a:path extrusionOk="0" h="120000" w="120000">
                  <a:moveTo>
                    <a:pt x="8935" y="0"/>
                  </a:moveTo>
                  <a:lnTo>
                    <a:pt x="111064" y="0"/>
                  </a:lnTo>
                  <a:cubicBezTo>
                    <a:pt x="115999" y="0"/>
                    <a:pt x="120000" y="8954"/>
                    <a:pt x="120000" y="20000"/>
                  </a:cubicBezTo>
                  <a:lnTo>
                    <a:pt x="120000" y="120000"/>
                  </a:lnTo>
                  <a:lnTo>
                    <a:pt x="120000" y="120000"/>
                  </a:lnTo>
                  <a:lnTo>
                    <a:pt x="0" y="120000"/>
                  </a:lnTo>
                  <a:lnTo>
                    <a:pt x="0" y="120000"/>
                  </a:lnTo>
                  <a:lnTo>
                    <a:pt x="0" y="20000"/>
                  </a:lnTo>
                  <a:cubicBezTo>
                    <a:pt x="0" y="8954"/>
                    <a:pt x="4000" y="0"/>
                    <a:pt x="8935" y="0"/>
                  </a:cubicBezTo>
                  <a:close/>
                </a:path>
              </a:pathLst>
            </a:custGeom>
            <a:solidFill>
              <a:srgbClr val="DCDA00"/>
            </a:solidFill>
            <a:ln cap="flat" cmpd="sng" w="25400">
              <a:solidFill>
                <a:srgbClr val="DCDA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99" name="Shape 599"/>
            <p:cNvSpPr txBox="1"/>
            <p:nvPr/>
          </p:nvSpPr>
          <p:spPr>
            <a:xfrm>
              <a:off x="69468712" y="14471357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03</a:t>
              </a:r>
            </a:p>
          </p:txBody>
        </p:sp>
        <p:cxnSp>
          <p:nvCxnSpPr>
            <p:cNvPr id="600" name="Shape 600"/>
            <p:cNvCxnSpPr/>
            <p:nvPr/>
          </p:nvCxnSpPr>
          <p:spPr>
            <a:xfrm>
              <a:off x="208579212" y="924201600"/>
              <a:ext cx="554573226" cy="0"/>
            </a:xfrm>
            <a:prstGeom prst="straightConnector1">
              <a:avLst/>
            </a:prstGeom>
            <a:noFill/>
            <a:ln cap="flat" cmpd="sng" w="25400">
              <a:solidFill>
                <a:schemeClr val="lt1"/>
              </a:solidFill>
              <a:prstDash val="solid"/>
              <a:miter/>
              <a:headEnd len="med" w="med" type="none"/>
              <a:tailEnd len="med" w="med" type="none"/>
            </a:ln>
          </p:spPr>
        </p:cxnSp>
        <p:sp>
          <p:nvSpPr>
            <p:cNvPr id="601" name="Shape 601"/>
            <p:cNvSpPr txBox="1"/>
            <p:nvPr/>
          </p:nvSpPr>
          <p:spPr>
            <a:xfrm>
              <a:off x="1725085" y="1034289100"/>
              <a:ext cx="1181037048" cy="104561160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x="0" y="0"/>
          <a:ext cx="0" cy="0"/>
          <a:chOff x="0" y="0"/>
          <a:chExt cx="0" cy="0"/>
        </a:xfrm>
      </p:grpSpPr>
      <p:pic>
        <p:nvPicPr>
          <p:cNvPr id="607" name="Shape 607"/>
          <p:cNvPicPr preferRelativeResize="0"/>
          <p:nvPr/>
        </p:nvPicPr>
        <p:blipFill rotWithShape="1">
          <a:blip r:embed="rId3">
            <a:alphaModFix/>
          </a:blip>
          <a:srcRect b="0" l="0" r="0" t="0"/>
          <a:stretch/>
        </p:blipFill>
        <p:spPr>
          <a:xfrm>
            <a:off x="1142050" y="3822125"/>
            <a:ext cx="4812174" cy="2783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grpSp>
        <p:nvGrpSpPr>
          <p:cNvPr id="612" name="Shape 612"/>
          <p:cNvGrpSpPr/>
          <p:nvPr/>
        </p:nvGrpSpPr>
        <p:grpSpPr>
          <a:xfrm>
            <a:off x="1116" y="3909217"/>
            <a:ext cx="764057" cy="1764505"/>
            <a:chOff x="0" y="0"/>
            <a:chExt cx="1181479616" cy="2147483647"/>
          </a:xfrm>
        </p:grpSpPr>
        <p:sp>
          <p:nvSpPr>
            <p:cNvPr id="613" name="Shape 613"/>
            <p:cNvSpPr/>
            <p:nvPr/>
          </p:nvSpPr>
          <p:spPr>
            <a:xfrm rot="5400000">
              <a:off x="-595555591" y="619679489"/>
              <a:ext cx="2147483647" cy="756457911"/>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14" name="Shape 614"/>
            <p:cNvSpPr txBox="1"/>
            <p:nvPr/>
          </p:nvSpPr>
          <p:spPr>
            <a:xfrm>
              <a:off x="67769025" y="265762968"/>
              <a:ext cx="958972688" cy="48719952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615" name="Shape 615"/>
            <p:cNvCxnSpPr/>
            <p:nvPr/>
          </p:nvCxnSpPr>
          <p:spPr>
            <a:xfrm>
              <a:off x="206931682" y="880053774"/>
              <a:ext cx="554781144" cy="0"/>
            </a:xfrm>
            <a:prstGeom prst="straightConnector1">
              <a:avLst/>
            </a:prstGeom>
            <a:noFill/>
            <a:ln cap="flat" cmpd="sng" w="25400">
              <a:solidFill>
                <a:schemeClr val="lt1"/>
              </a:solidFill>
              <a:prstDash val="solid"/>
              <a:miter/>
              <a:headEnd len="med" w="med" type="none"/>
              <a:tailEnd len="med" w="med" type="none"/>
            </a:ln>
          </p:spPr>
        </p:cxnSp>
        <p:sp>
          <p:nvSpPr>
            <p:cNvPr id="616" name="Shape 616"/>
            <p:cNvSpPr txBox="1"/>
            <p:nvPr/>
          </p:nvSpPr>
          <p:spPr>
            <a:xfrm>
              <a:off x="0" y="967121636"/>
              <a:ext cx="1181479616" cy="118036201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617" name="Shape 617"/>
          <p:cNvCxnSpPr/>
          <p:nvPr/>
        </p:nvCxnSpPr>
        <p:spPr>
          <a:xfrm>
            <a:off x="1196975" y="1568450"/>
            <a:ext cx="4464050" cy="0"/>
          </a:xfrm>
          <a:prstGeom prst="straightConnector1">
            <a:avLst/>
          </a:prstGeom>
          <a:noFill/>
          <a:ln cap="flat" cmpd="sng" w="38100">
            <a:solidFill>
              <a:srgbClr val="C3D69B"/>
            </a:solidFill>
            <a:prstDash val="solid"/>
            <a:miter/>
            <a:headEnd len="med" w="med" type="none"/>
            <a:tailEnd len="med" w="med" type="none"/>
          </a:ln>
        </p:spPr>
      </p:cxnSp>
      <p:sp>
        <p:nvSpPr>
          <p:cNvPr id="618" name="Shape 618"/>
          <p:cNvSpPr txBox="1"/>
          <p:nvPr/>
        </p:nvSpPr>
        <p:spPr>
          <a:xfrm>
            <a:off x="765175" y="488950"/>
            <a:ext cx="5472110" cy="5222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619" name="Shape 619"/>
          <p:cNvSpPr txBox="1"/>
          <p:nvPr/>
        </p:nvSpPr>
        <p:spPr>
          <a:xfrm>
            <a:off x="125847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US" sz="1800" u="none" cap="none" strike="noStrike">
                <a:solidFill>
                  <a:srgbClr val="000000"/>
                </a:solidFill>
                <a:latin typeface="Arial"/>
                <a:ea typeface="Arial"/>
                <a:cs typeface="Arial"/>
                <a:sym typeface="Arial"/>
              </a:rPr>
              <a:t>레이 아웃</a:t>
            </a:r>
          </a:p>
        </p:txBody>
      </p:sp>
      <p:grpSp>
        <p:nvGrpSpPr>
          <p:cNvPr id="620" name="Shape 620"/>
          <p:cNvGrpSpPr/>
          <p:nvPr/>
        </p:nvGrpSpPr>
        <p:grpSpPr>
          <a:xfrm>
            <a:off x="1162775" y="2972207"/>
            <a:ext cx="2113799" cy="1504467"/>
            <a:chOff x="1162775" y="2972207"/>
            <a:chExt cx="2113799" cy="1504467"/>
          </a:xfrm>
        </p:grpSpPr>
        <p:grpSp>
          <p:nvGrpSpPr>
            <p:cNvPr id="621" name="Shape 621"/>
            <p:cNvGrpSpPr/>
            <p:nvPr/>
          </p:nvGrpSpPr>
          <p:grpSpPr>
            <a:xfrm>
              <a:off x="1162775" y="3000375"/>
              <a:ext cx="2113799" cy="1476300"/>
              <a:chOff x="1467575" y="2924175"/>
              <a:chExt cx="2113799" cy="1476300"/>
            </a:xfrm>
          </p:grpSpPr>
          <p:sp>
            <p:nvSpPr>
              <p:cNvPr id="622" name="Shape 622"/>
              <p:cNvSpPr/>
              <p:nvPr/>
            </p:nvSpPr>
            <p:spPr>
              <a:xfrm>
                <a:off x="1485900" y="2924175"/>
                <a:ext cx="2085899" cy="14763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623" name="Shape 623"/>
              <p:cNvCxnSpPr/>
              <p:nvPr/>
            </p:nvCxnSpPr>
            <p:spPr>
              <a:xfrm flipH="1" rot="10800000">
                <a:off x="1467575" y="3276525"/>
                <a:ext cx="2113799" cy="9599"/>
              </a:xfrm>
              <a:prstGeom prst="straightConnector1">
                <a:avLst/>
              </a:prstGeom>
              <a:noFill/>
              <a:ln cap="flat" cmpd="sng" w="9525">
                <a:solidFill>
                  <a:schemeClr val="dk2"/>
                </a:solidFill>
                <a:prstDash val="solid"/>
                <a:round/>
                <a:headEnd len="med" w="med" type="none"/>
                <a:tailEnd len="med" w="med" type="none"/>
              </a:ln>
            </p:spPr>
          </p:cxnSp>
          <p:cxnSp>
            <p:nvCxnSpPr>
              <p:cNvPr id="624" name="Shape 624"/>
              <p:cNvCxnSpPr/>
              <p:nvPr/>
            </p:nvCxnSpPr>
            <p:spPr>
              <a:xfrm flipH="1" rot="10800000">
                <a:off x="1467575" y="4038525"/>
                <a:ext cx="2113799" cy="9599"/>
              </a:xfrm>
              <a:prstGeom prst="straightConnector1">
                <a:avLst/>
              </a:prstGeom>
              <a:noFill/>
              <a:ln cap="flat" cmpd="sng" w="9525">
                <a:solidFill>
                  <a:schemeClr val="dk2"/>
                </a:solidFill>
                <a:prstDash val="solid"/>
                <a:round/>
                <a:headEnd len="med" w="med" type="none"/>
                <a:tailEnd len="med" w="med" type="none"/>
              </a:ln>
            </p:spPr>
          </p:cxnSp>
        </p:grpSp>
        <p:sp>
          <p:nvSpPr>
            <p:cNvPr id="625" name="Shape 625"/>
            <p:cNvSpPr txBox="1"/>
            <p:nvPr/>
          </p:nvSpPr>
          <p:spPr>
            <a:xfrm>
              <a:off x="1724025" y="3086100"/>
              <a:ext cx="1409700"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txBox="1"/>
            <p:nvPr/>
          </p:nvSpPr>
          <p:spPr>
            <a:xfrm>
              <a:off x="1774175" y="2972207"/>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Header</a:t>
              </a:r>
            </a:p>
          </p:txBody>
        </p:sp>
        <p:sp>
          <p:nvSpPr>
            <p:cNvPr id="627" name="Shape 627"/>
            <p:cNvSpPr txBox="1"/>
            <p:nvPr/>
          </p:nvSpPr>
          <p:spPr>
            <a:xfrm>
              <a:off x="1774175" y="3543007"/>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Body</a:t>
              </a:r>
            </a:p>
          </p:txBody>
        </p:sp>
        <p:sp>
          <p:nvSpPr>
            <p:cNvPr id="628" name="Shape 628"/>
            <p:cNvSpPr txBox="1"/>
            <p:nvPr/>
          </p:nvSpPr>
          <p:spPr>
            <a:xfrm>
              <a:off x="1814161" y="4113807"/>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footer</a:t>
              </a:r>
            </a:p>
          </p:txBody>
        </p:sp>
      </p:grpSp>
      <p:grpSp>
        <p:nvGrpSpPr>
          <p:cNvPr id="629" name="Shape 629"/>
          <p:cNvGrpSpPr/>
          <p:nvPr/>
        </p:nvGrpSpPr>
        <p:grpSpPr>
          <a:xfrm>
            <a:off x="3829775" y="3009900"/>
            <a:ext cx="2113799" cy="1486050"/>
            <a:chOff x="3829775" y="3009900"/>
            <a:chExt cx="2113799" cy="1486050"/>
          </a:xfrm>
        </p:grpSpPr>
        <p:grpSp>
          <p:nvGrpSpPr>
            <p:cNvPr id="630" name="Shape 630"/>
            <p:cNvGrpSpPr/>
            <p:nvPr/>
          </p:nvGrpSpPr>
          <p:grpSpPr>
            <a:xfrm>
              <a:off x="3829775" y="3009900"/>
              <a:ext cx="2113799" cy="1486050"/>
              <a:chOff x="3829775" y="2933700"/>
              <a:chExt cx="2113799" cy="1486050"/>
            </a:xfrm>
          </p:grpSpPr>
          <p:sp>
            <p:nvSpPr>
              <p:cNvPr id="631" name="Shape 631"/>
              <p:cNvSpPr/>
              <p:nvPr/>
            </p:nvSpPr>
            <p:spPr>
              <a:xfrm>
                <a:off x="3848100" y="2933700"/>
                <a:ext cx="2085899" cy="14763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632" name="Shape 632"/>
              <p:cNvCxnSpPr/>
              <p:nvPr/>
            </p:nvCxnSpPr>
            <p:spPr>
              <a:xfrm flipH="1" rot="10800000">
                <a:off x="3829775" y="3286050"/>
                <a:ext cx="2113799" cy="9599"/>
              </a:xfrm>
              <a:prstGeom prst="straightConnector1">
                <a:avLst/>
              </a:prstGeom>
              <a:noFill/>
              <a:ln cap="flat" cmpd="sng" w="9525">
                <a:solidFill>
                  <a:schemeClr val="dk2"/>
                </a:solidFill>
                <a:prstDash val="solid"/>
                <a:round/>
                <a:headEnd len="med" w="med" type="none"/>
                <a:tailEnd len="med" w="med" type="none"/>
              </a:ln>
            </p:spPr>
          </p:cxnSp>
          <p:cxnSp>
            <p:nvCxnSpPr>
              <p:cNvPr id="633" name="Shape 633"/>
              <p:cNvCxnSpPr/>
              <p:nvPr/>
            </p:nvCxnSpPr>
            <p:spPr>
              <a:xfrm>
                <a:off x="4391025" y="3295650"/>
                <a:ext cx="0" cy="1124100"/>
              </a:xfrm>
              <a:prstGeom prst="straightConnector1">
                <a:avLst/>
              </a:prstGeom>
              <a:noFill/>
              <a:ln cap="flat" cmpd="sng" w="9525">
                <a:solidFill>
                  <a:schemeClr val="dk2"/>
                </a:solidFill>
                <a:prstDash val="solid"/>
                <a:round/>
                <a:headEnd len="med" w="med" type="none"/>
                <a:tailEnd len="med" w="med" type="none"/>
              </a:ln>
            </p:spPr>
          </p:cxnSp>
        </p:grpSp>
        <p:sp>
          <p:nvSpPr>
            <p:cNvPr id="634" name="Shape 634"/>
            <p:cNvSpPr txBox="1"/>
            <p:nvPr/>
          </p:nvSpPr>
          <p:spPr>
            <a:xfrm>
              <a:off x="4469750" y="3009907"/>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Header</a:t>
              </a:r>
            </a:p>
          </p:txBody>
        </p:sp>
        <p:sp>
          <p:nvSpPr>
            <p:cNvPr id="635" name="Shape 635"/>
            <p:cNvSpPr txBox="1"/>
            <p:nvPr/>
          </p:nvSpPr>
          <p:spPr>
            <a:xfrm>
              <a:off x="4650725" y="3685882"/>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Body</a:t>
              </a:r>
            </a:p>
          </p:txBody>
        </p:sp>
        <p:sp>
          <p:nvSpPr>
            <p:cNvPr id="636" name="Shape 636"/>
            <p:cNvSpPr txBox="1"/>
            <p:nvPr/>
          </p:nvSpPr>
          <p:spPr>
            <a:xfrm>
              <a:off x="3858350" y="3609682"/>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side</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bar</a:t>
              </a:r>
            </a:p>
          </p:txBody>
        </p:sp>
      </p:grpSp>
      <p:grpSp>
        <p:nvGrpSpPr>
          <p:cNvPr id="637" name="Shape 637"/>
          <p:cNvGrpSpPr/>
          <p:nvPr/>
        </p:nvGrpSpPr>
        <p:grpSpPr>
          <a:xfrm>
            <a:off x="2421875" y="6257050"/>
            <a:ext cx="2126674" cy="1476300"/>
            <a:chOff x="2421875" y="5114050"/>
            <a:chExt cx="2126674" cy="1476300"/>
          </a:xfrm>
        </p:grpSpPr>
        <p:grpSp>
          <p:nvGrpSpPr>
            <p:cNvPr id="638" name="Shape 638"/>
            <p:cNvGrpSpPr/>
            <p:nvPr/>
          </p:nvGrpSpPr>
          <p:grpSpPr>
            <a:xfrm>
              <a:off x="2462650" y="5114050"/>
              <a:ext cx="2085899" cy="1476300"/>
              <a:chOff x="2462650" y="4809250"/>
              <a:chExt cx="2085899" cy="1476300"/>
            </a:xfrm>
          </p:grpSpPr>
          <p:sp>
            <p:nvSpPr>
              <p:cNvPr id="639" name="Shape 639"/>
              <p:cNvSpPr/>
              <p:nvPr/>
            </p:nvSpPr>
            <p:spPr>
              <a:xfrm>
                <a:off x="2462650" y="4809250"/>
                <a:ext cx="2085899" cy="14763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640" name="Shape 640"/>
              <p:cNvCxnSpPr/>
              <p:nvPr/>
            </p:nvCxnSpPr>
            <p:spPr>
              <a:xfrm>
                <a:off x="2838450" y="4819650"/>
                <a:ext cx="14999" cy="1447200"/>
              </a:xfrm>
              <a:prstGeom prst="straightConnector1">
                <a:avLst/>
              </a:prstGeom>
              <a:noFill/>
              <a:ln cap="flat" cmpd="sng" w="9525">
                <a:solidFill>
                  <a:schemeClr val="dk2"/>
                </a:solidFill>
                <a:prstDash val="solid"/>
                <a:round/>
                <a:headEnd len="med" w="med" type="none"/>
                <a:tailEnd len="med" w="med" type="none"/>
              </a:ln>
            </p:spPr>
          </p:cxnSp>
        </p:grpSp>
        <p:sp>
          <p:nvSpPr>
            <p:cNvPr id="641" name="Shape 641"/>
            <p:cNvSpPr txBox="1"/>
            <p:nvPr/>
          </p:nvSpPr>
          <p:spPr>
            <a:xfrm>
              <a:off x="2421875" y="5552207"/>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side</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bar</a:t>
              </a:r>
            </a:p>
          </p:txBody>
        </p:sp>
        <p:sp>
          <p:nvSpPr>
            <p:cNvPr id="642" name="Shape 642"/>
            <p:cNvSpPr txBox="1"/>
            <p:nvPr/>
          </p:nvSpPr>
          <p:spPr>
            <a:xfrm>
              <a:off x="3276575" y="5743282"/>
              <a:ext cx="930899" cy="295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Body</a:t>
              </a:r>
            </a:p>
          </p:txBody>
        </p:sp>
      </p:grpSp>
      <p:sp>
        <p:nvSpPr>
          <p:cNvPr id="643" name="Shape 643"/>
          <p:cNvSpPr txBox="1"/>
          <p:nvPr/>
        </p:nvSpPr>
        <p:spPr>
          <a:xfrm>
            <a:off x="904875" y="4633800"/>
            <a:ext cx="2886000" cy="638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=&gt;메인 화면, 마이 페이지, 스터디    페이지, 스터디 미리 보기 페이지</a:t>
            </a:r>
          </a:p>
        </p:txBody>
      </p:sp>
      <p:sp>
        <p:nvSpPr>
          <p:cNvPr id="644" name="Shape 644"/>
          <p:cNvSpPr txBox="1"/>
          <p:nvPr/>
        </p:nvSpPr>
        <p:spPr>
          <a:xfrm>
            <a:off x="4419600" y="4710000"/>
            <a:ext cx="2886000" cy="638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=&gt;검색 화면</a:t>
            </a:r>
          </a:p>
        </p:txBody>
      </p:sp>
      <p:sp>
        <p:nvSpPr>
          <p:cNvPr id="645" name="Shape 645"/>
          <p:cNvSpPr txBox="1"/>
          <p:nvPr/>
        </p:nvSpPr>
        <p:spPr>
          <a:xfrm>
            <a:off x="2269475" y="7843725"/>
            <a:ext cx="2886000" cy="638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=&gt; 스터디 실시간 공유 페이지</a:t>
            </a:r>
          </a:p>
        </p:txBody>
      </p:sp>
      <p:sp>
        <p:nvSpPr>
          <p:cNvPr id="646" name="Shape 64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647" name="Shape 647"/>
          <p:cNvPicPr preferRelativeResize="0"/>
          <p:nvPr/>
        </p:nvPicPr>
        <p:blipFill rotWithShape="1">
          <a:blip r:embed="rId3">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cxnSp>
        <p:nvCxnSpPr>
          <p:cNvPr id="652" name="Shape 652"/>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653" name="Shape 65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654" name="Shape 654"/>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(1)로그인 전 메인 화면</a:t>
            </a:r>
          </a:p>
        </p:txBody>
      </p:sp>
      <p:cxnSp>
        <p:nvCxnSpPr>
          <p:cNvPr id="655" name="Shape 655"/>
          <p:cNvCxnSpPr/>
          <p:nvPr/>
        </p:nvCxnSpPr>
        <p:spPr>
          <a:xfrm flipH="1" rot="10800000">
            <a:off x="1267950" y="6081574"/>
            <a:ext cx="4322100" cy="34500"/>
          </a:xfrm>
          <a:prstGeom prst="straightConnector1">
            <a:avLst/>
          </a:prstGeom>
          <a:noFill/>
          <a:ln cap="flat" cmpd="sng" w="9525">
            <a:solidFill>
              <a:schemeClr val="dk2"/>
            </a:solidFill>
            <a:prstDash val="dash"/>
            <a:round/>
            <a:headEnd len="med" w="med" type="none"/>
            <a:tailEnd len="med" w="med" type="none"/>
          </a:ln>
        </p:spPr>
      </p:cxnSp>
      <p:sp>
        <p:nvSpPr>
          <p:cNvPr id="656" name="Shape 656"/>
          <p:cNvSpPr txBox="1"/>
          <p:nvPr/>
        </p:nvSpPr>
        <p:spPr>
          <a:xfrm>
            <a:off x="1089600" y="63581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1. 상단 바에서 로그인을 할 수 있다.</a:t>
            </a:r>
          </a:p>
        </p:txBody>
      </p:sp>
      <p:sp>
        <p:nvSpPr>
          <p:cNvPr id="657" name="Shape 657"/>
          <p:cNvSpPr txBox="1"/>
          <p:nvPr/>
        </p:nvSpPr>
        <p:spPr>
          <a:xfrm>
            <a:off x="1089600" y="682092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2. 회원 가입 시 프로필 이미지로 사용 될 이미지를 업로드 할 수 있다.</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sp>
        <p:nvSpPr>
          <p:cNvPr id="658" name="Shape 658"/>
          <p:cNvSpPr txBox="1"/>
          <p:nvPr/>
        </p:nvSpPr>
        <p:spPr>
          <a:xfrm>
            <a:off x="1089600" y="735912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3. 회원 가입을 위한 정보를 입력한 후 회원 가입 버튼을 통해</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회원 가입을 신청한다.</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pic>
        <p:nvPicPr>
          <p:cNvPr id="659" name="Shape 659"/>
          <p:cNvPicPr preferRelativeResize="0"/>
          <p:nvPr/>
        </p:nvPicPr>
        <p:blipFill rotWithShape="1">
          <a:blip r:embed="rId3">
            <a:alphaModFix/>
          </a:blip>
          <a:srcRect b="0" l="0" r="0" t="0"/>
          <a:stretch/>
        </p:blipFill>
        <p:spPr>
          <a:xfrm>
            <a:off x="1415824" y="2773525"/>
            <a:ext cx="4026350" cy="2898049"/>
          </a:xfrm>
          <a:prstGeom prst="rect">
            <a:avLst/>
          </a:prstGeom>
          <a:noFill/>
          <a:ln>
            <a:noFill/>
          </a:ln>
        </p:spPr>
      </p:pic>
      <p:sp>
        <p:nvSpPr>
          <p:cNvPr id="660" name="Shape 660"/>
          <p:cNvSpPr/>
          <p:nvPr/>
        </p:nvSpPr>
        <p:spPr>
          <a:xfrm>
            <a:off x="3502175" y="262940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661" name="Shape 661"/>
          <p:cNvSpPr/>
          <p:nvPr/>
        </p:nvSpPr>
        <p:spPr>
          <a:xfrm>
            <a:off x="1410425" y="43303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662" name="Shape 662"/>
          <p:cNvSpPr/>
          <p:nvPr/>
        </p:nvSpPr>
        <p:spPr>
          <a:xfrm>
            <a:off x="4844225" y="3375700"/>
            <a:ext cx="432299" cy="214200"/>
          </a:xfrm>
          <a:prstGeom prst="wedgeEllipseCallout">
            <a:avLst>
              <a:gd fmla="val -14839" name="adj1"/>
              <a:gd fmla="val 85084"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grpSp>
        <p:nvGrpSpPr>
          <p:cNvPr id="663" name="Shape 663"/>
          <p:cNvGrpSpPr/>
          <p:nvPr/>
        </p:nvGrpSpPr>
        <p:grpSpPr>
          <a:xfrm>
            <a:off x="6234826" y="4007237"/>
            <a:ext cx="728380" cy="1324415"/>
            <a:chOff x="0" y="-42"/>
            <a:chExt cx="1181037048" cy="2147483642"/>
          </a:xfrm>
        </p:grpSpPr>
        <p:sp>
          <p:nvSpPr>
            <p:cNvPr id="664" name="Shape 664"/>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65" name="Shape 665"/>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666" name="Shape 666"/>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667" name="Shape 667"/>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668" name="Shape 668"/>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669" name="Shape 669"/>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grpSp>
        <p:nvGrpSpPr>
          <p:cNvPr id="674" name="Shape 674"/>
          <p:cNvGrpSpPr/>
          <p:nvPr/>
        </p:nvGrpSpPr>
        <p:grpSpPr>
          <a:xfrm>
            <a:off x="1079" y="3854787"/>
            <a:ext cx="728380" cy="1679837"/>
            <a:chOff x="0" y="0"/>
            <a:chExt cx="1181479707" cy="2147483647"/>
          </a:xfrm>
        </p:grpSpPr>
        <p:sp>
          <p:nvSpPr>
            <p:cNvPr id="675" name="Shape 675"/>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76" name="Shape 676"/>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677" name="Shape 677"/>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678" name="Shape 678"/>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679" name="Shape 679"/>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680" name="Shape 68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pic>
        <p:nvPicPr>
          <p:cNvPr id="681" name="Shape 681"/>
          <p:cNvPicPr preferRelativeResize="0"/>
          <p:nvPr/>
        </p:nvPicPr>
        <p:blipFill rotWithShape="1">
          <a:blip r:embed="rId3">
            <a:alphaModFix/>
          </a:blip>
          <a:srcRect b="0" l="0" r="0" t="0"/>
          <a:stretch/>
        </p:blipFill>
        <p:spPr>
          <a:xfrm>
            <a:off x="1334237" y="2696600"/>
            <a:ext cx="4189525" cy="3203999"/>
          </a:xfrm>
          <a:prstGeom prst="rect">
            <a:avLst/>
          </a:prstGeom>
          <a:noFill/>
          <a:ln>
            <a:noFill/>
          </a:ln>
        </p:spPr>
      </p:pic>
      <p:sp>
        <p:nvSpPr>
          <p:cNvPr id="682" name="Shape 682"/>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(2)로그인 후 메인 화면</a:t>
            </a:r>
          </a:p>
        </p:txBody>
      </p:sp>
      <p:cxnSp>
        <p:nvCxnSpPr>
          <p:cNvPr id="683" name="Shape 683"/>
          <p:cNvCxnSpPr/>
          <p:nvPr/>
        </p:nvCxnSpPr>
        <p:spPr>
          <a:xfrm flipH="1" rot="10800000">
            <a:off x="1267950" y="6081574"/>
            <a:ext cx="4322100" cy="34500"/>
          </a:xfrm>
          <a:prstGeom prst="straightConnector1">
            <a:avLst/>
          </a:prstGeom>
          <a:noFill/>
          <a:ln cap="flat" cmpd="sng" w="9525">
            <a:solidFill>
              <a:schemeClr val="dk2"/>
            </a:solidFill>
            <a:prstDash val="dash"/>
            <a:round/>
            <a:headEnd len="med" w="med" type="none"/>
            <a:tailEnd len="med" w="med" type="none"/>
          </a:ln>
        </p:spPr>
      </p:cxnSp>
      <p:sp>
        <p:nvSpPr>
          <p:cNvPr id="684" name="Shape 684"/>
          <p:cNvSpPr txBox="1"/>
          <p:nvPr/>
        </p:nvSpPr>
        <p:spPr>
          <a:xfrm>
            <a:off x="1089600" y="63581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1. 회원 정보를 토대로 스터디를 추천해 주는 추천 카테고리                     게시판  </a:t>
            </a:r>
          </a:p>
        </p:txBody>
      </p:sp>
      <p:sp>
        <p:nvSpPr>
          <p:cNvPr id="685" name="Shape 685"/>
          <p:cNvSpPr txBox="1"/>
          <p:nvPr/>
        </p:nvSpPr>
        <p:spPr>
          <a:xfrm>
            <a:off x="1089600" y="704952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2. 검색란에서 검색 카테고리를 선택 하고 검색 할 수 있다.</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sp>
        <p:nvSpPr>
          <p:cNvPr id="686" name="Shape 686"/>
          <p:cNvSpPr txBox="1"/>
          <p:nvPr/>
        </p:nvSpPr>
        <p:spPr>
          <a:xfrm>
            <a:off x="1089600" y="743532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3. 상단 바의 쪽지 메뉴를 통해서 나에게 온 쪽지를 확인 할 수 </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있다.</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sp>
        <p:nvSpPr>
          <p:cNvPr id="687" name="Shape 687"/>
          <p:cNvSpPr/>
          <p:nvPr/>
        </p:nvSpPr>
        <p:spPr>
          <a:xfrm>
            <a:off x="978125" y="47248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688" name="Shape 688"/>
          <p:cNvSpPr/>
          <p:nvPr/>
        </p:nvSpPr>
        <p:spPr>
          <a:xfrm>
            <a:off x="1856600" y="375922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689" name="Shape 689"/>
          <p:cNvSpPr/>
          <p:nvPr/>
        </p:nvSpPr>
        <p:spPr>
          <a:xfrm>
            <a:off x="4463900" y="24075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sp>
        <p:nvSpPr>
          <p:cNvPr id="690" name="Shape 690"/>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691" name="Shape 691"/>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pic>
        <p:nvPicPr>
          <p:cNvPr id="696" name="Shape 696"/>
          <p:cNvPicPr preferRelativeResize="0"/>
          <p:nvPr/>
        </p:nvPicPr>
        <p:blipFill rotWithShape="1">
          <a:blip r:embed="rId3">
            <a:alphaModFix/>
          </a:blip>
          <a:srcRect b="0" l="0" r="0" t="0"/>
          <a:stretch/>
        </p:blipFill>
        <p:spPr>
          <a:xfrm>
            <a:off x="1197000" y="2769249"/>
            <a:ext cx="4463997" cy="3281836"/>
          </a:xfrm>
          <a:prstGeom prst="rect">
            <a:avLst/>
          </a:prstGeom>
          <a:noFill/>
          <a:ln>
            <a:noFill/>
          </a:ln>
        </p:spPr>
      </p:pic>
      <p:cxnSp>
        <p:nvCxnSpPr>
          <p:cNvPr id="697" name="Shape 697"/>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698" name="Shape 69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699" name="Shape 699"/>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(3)마이 페이지-Home</a:t>
            </a:r>
          </a:p>
        </p:txBody>
      </p:sp>
      <p:cxnSp>
        <p:nvCxnSpPr>
          <p:cNvPr id="700" name="Shape 700"/>
          <p:cNvCxnSpPr/>
          <p:nvPr/>
        </p:nvCxnSpPr>
        <p:spPr>
          <a:xfrm flipH="1" rot="10800000">
            <a:off x="1267950" y="6483049"/>
            <a:ext cx="4322100" cy="34500"/>
          </a:xfrm>
          <a:prstGeom prst="straightConnector1">
            <a:avLst/>
          </a:prstGeom>
          <a:noFill/>
          <a:ln cap="flat" cmpd="sng" w="9525">
            <a:solidFill>
              <a:schemeClr val="dk2"/>
            </a:solidFill>
            <a:prstDash val="dash"/>
            <a:round/>
            <a:headEnd len="med" w="med" type="none"/>
            <a:tailEnd len="med" w="med" type="none"/>
          </a:ln>
        </p:spPr>
      </p:cxnSp>
      <p:sp>
        <p:nvSpPr>
          <p:cNvPr id="701" name="Shape 701"/>
          <p:cNvSpPr txBox="1"/>
          <p:nvPr/>
        </p:nvSpPr>
        <p:spPr>
          <a:xfrm>
            <a:off x="1089600" y="6586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1. 상단 바의 검색 란을 통해 인물 검색을 할 수 있다.  </a:t>
            </a:r>
          </a:p>
        </p:txBody>
      </p:sp>
      <p:sp>
        <p:nvSpPr>
          <p:cNvPr id="702" name="Shape 702"/>
          <p:cNvSpPr txBox="1"/>
          <p:nvPr/>
        </p:nvSpPr>
        <p:spPr>
          <a:xfrm>
            <a:off x="1089600" y="699287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2. 사용자의 관심사, 참여 중인 스터디, 팔로워, 팔로잉이 게시 된다.</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sp>
        <p:nvSpPr>
          <p:cNvPr id="703" name="Shape 703"/>
          <p:cNvSpPr txBox="1"/>
          <p:nvPr/>
        </p:nvSpPr>
        <p:spPr>
          <a:xfrm>
            <a:off x="1089600" y="7587725"/>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3. 글쓰기 란에서 글을 쓰고 이미지를 업로드 할 수 있다. </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sp>
        <p:nvSpPr>
          <p:cNvPr id="704" name="Shape 704"/>
          <p:cNvSpPr/>
          <p:nvPr/>
        </p:nvSpPr>
        <p:spPr>
          <a:xfrm>
            <a:off x="835650" y="43902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705" name="Shape 705"/>
          <p:cNvSpPr/>
          <p:nvPr/>
        </p:nvSpPr>
        <p:spPr>
          <a:xfrm>
            <a:off x="1764725" y="308252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706" name="Shape 706"/>
          <p:cNvSpPr/>
          <p:nvPr/>
        </p:nvSpPr>
        <p:spPr>
          <a:xfrm>
            <a:off x="4959800" y="4037587"/>
            <a:ext cx="432299" cy="214200"/>
          </a:xfrm>
          <a:prstGeom prst="wedgeEllipseCallout">
            <a:avLst>
              <a:gd fmla="val -29580" name="adj1"/>
              <a:gd fmla="val 9892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sp>
        <p:nvSpPr>
          <p:cNvPr id="707" name="Shape 707"/>
          <p:cNvSpPr/>
          <p:nvPr/>
        </p:nvSpPr>
        <p:spPr>
          <a:xfrm>
            <a:off x="5051700" y="5418900"/>
            <a:ext cx="432299" cy="214200"/>
          </a:xfrm>
          <a:prstGeom prst="wedgeEllipseCallout">
            <a:avLst>
              <a:gd fmla="val -29580" name="adj1"/>
              <a:gd fmla="val 9892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4</a:t>
            </a:r>
          </a:p>
        </p:txBody>
      </p:sp>
      <p:sp>
        <p:nvSpPr>
          <p:cNvPr id="708" name="Shape 708"/>
          <p:cNvSpPr txBox="1"/>
          <p:nvPr/>
        </p:nvSpPr>
        <p:spPr>
          <a:xfrm>
            <a:off x="1089600" y="804425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4. 게시물에 댓글을 달 수 있다.  </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a:t>
            </a:r>
          </a:p>
        </p:txBody>
      </p:sp>
      <p:grpSp>
        <p:nvGrpSpPr>
          <p:cNvPr id="709" name="Shape 709"/>
          <p:cNvGrpSpPr/>
          <p:nvPr/>
        </p:nvGrpSpPr>
        <p:grpSpPr>
          <a:xfrm>
            <a:off x="6234826" y="4007237"/>
            <a:ext cx="728380" cy="1324415"/>
            <a:chOff x="0" y="-42"/>
            <a:chExt cx="1181037048" cy="2147483642"/>
          </a:xfrm>
        </p:grpSpPr>
        <p:sp>
          <p:nvSpPr>
            <p:cNvPr id="710" name="Shape 71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11" name="Shape 711"/>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712" name="Shape 712"/>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713" name="Shape 713"/>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714" name="Shape 714"/>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715" name="Shape 71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grpSp>
        <p:nvGrpSpPr>
          <p:cNvPr id="720" name="Shape 720"/>
          <p:cNvGrpSpPr/>
          <p:nvPr/>
        </p:nvGrpSpPr>
        <p:grpSpPr>
          <a:xfrm>
            <a:off x="1079" y="3854787"/>
            <a:ext cx="728380" cy="1679837"/>
            <a:chOff x="0" y="0"/>
            <a:chExt cx="1181479707" cy="2147483647"/>
          </a:xfrm>
        </p:grpSpPr>
        <p:sp>
          <p:nvSpPr>
            <p:cNvPr id="721" name="Shape 721"/>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22" name="Shape 722"/>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723" name="Shape 723"/>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724" name="Shape 724"/>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725" name="Shape 725"/>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726" name="Shape 72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727" name="Shape 727"/>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(4)마이 페이지-계좌 관리</a:t>
            </a:r>
          </a:p>
        </p:txBody>
      </p:sp>
      <p:cxnSp>
        <p:nvCxnSpPr>
          <p:cNvPr id="728" name="Shape 728"/>
          <p:cNvCxnSpPr/>
          <p:nvPr/>
        </p:nvCxnSpPr>
        <p:spPr>
          <a:xfrm flipH="1" rot="10800000">
            <a:off x="1267950" y="6483049"/>
            <a:ext cx="4322100" cy="34500"/>
          </a:xfrm>
          <a:prstGeom prst="straightConnector1">
            <a:avLst/>
          </a:prstGeom>
          <a:noFill/>
          <a:ln cap="flat" cmpd="sng" w="9525">
            <a:solidFill>
              <a:schemeClr val="dk2"/>
            </a:solidFill>
            <a:prstDash val="dash"/>
            <a:round/>
            <a:headEnd len="med" w="med" type="none"/>
            <a:tailEnd len="med" w="med" type="none"/>
          </a:ln>
        </p:spPr>
      </p:cxnSp>
      <p:sp>
        <p:nvSpPr>
          <p:cNvPr id="729" name="Shape 729"/>
          <p:cNvSpPr txBox="1"/>
          <p:nvPr/>
        </p:nvSpPr>
        <p:spPr>
          <a:xfrm>
            <a:off x="1089600" y="6586700"/>
            <a:ext cx="4678799" cy="449400"/>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AutoNum type="arabicPeriod"/>
            </a:pPr>
            <a:r>
              <a:rPr b="0" i="0" lang="en-US" sz="1200" u="none" cap="none" strike="noStrike">
                <a:solidFill>
                  <a:srgbClr val="000000"/>
                </a:solidFill>
                <a:latin typeface="Arial"/>
                <a:ea typeface="Arial"/>
                <a:cs typeface="Arial"/>
                <a:sym typeface="Arial"/>
              </a:rPr>
              <a:t>계좌 관리 창을 통해 입출금을 할 수 있다.  </a:t>
            </a:r>
          </a:p>
        </p:txBody>
      </p:sp>
      <p:pic>
        <p:nvPicPr>
          <p:cNvPr id="730" name="Shape 730"/>
          <p:cNvPicPr preferRelativeResize="0"/>
          <p:nvPr/>
        </p:nvPicPr>
        <p:blipFill rotWithShape="1">
          <a:blip r:embed="rId3">
            <a:alphaModFix/>
          </a:blip>
          <a:srcRect b="0" l="0" r="0" t="0"/>
          <a:stretch/>
        </p:blipFill>
        <p:spPr>
          <a:xfrm>
            <a:off x="1168687" y="2920475"/>
            <a:ext cx="4520624" cy="3190799"/>
          </a:xfrm>
          <a:prstGeom prst="rect">
            <a:avLst/>
          </a:prstGeom>
          <a:noFill/>
          <a:ln>
            <a:noFill/>
          </a:ln>
        </p:spPr>
      </p:pic>
      <p:sp>
        <p:nvSpPr>
          <p:cNvPr id="731" name="Shape 731"/>
          <p:cNvSpPr/>
          <p:nvPr/>
        </p:nvSpPr>
        <p:spPr>
          <a:xfrm>
            <a:off x="2136425" y="35838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732" name="Shape 73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733" name="Shape 733"/>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cxnSp>
        <p:nvCxnSpPr>
          <p:cNvPr id="738" name="Shape 738"/>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739" name="Shape 73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740" name="Shape 740"/>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(5) 검색 페이지</a:t>
            </a:r>
          </a:p>
        </p:txBody>
      </p:sp>
      <p:cxnSp>
        <p:nvCxnSpPr>
          <p:cNvPr id="741" name="Shape 741"/>
          <p:cNvCxnSpPr/>
          <p:nvPr/>
        </p:nvCxnSpPr>
        <p:spPr>
          <a:xfrm flipH="1" rot="10800000">
            <a:off x="1535925" y="6609499"/>
            <a:ext cx="4322100" cy="34500"/>
          </a:xfrm>
          <a:prstGeom prst="straightConnector1">
            <a:avLst/>
          </a:prstGeom>
          <a:noFill/>
          <a:ln cap="flat" cmpd="sng" w="9525">
            <a:solidFill>
              <a:schemeClr val="dk2"/>
            </a:solidFill>
            <a:prstDash val="dash"/>
            <a:round/>
            <a:headEnd len="med" w="med" type="none"/>
            <a:tailEnd len="med" w="med" type="none"/>
          </a:ln>
        </p:spPr>
      </p:cxnSp>
      <p:sp>
        <p:nvSpPr>
          <p:cNvPr id="742" name="Shape 742"/>
          <p:cNvSpPr txBox="1"/>
          <p:nvPr/>
        </p:nvSpPr>
        <p:spPr>
          <a:xfrm>
            <a:off x="982175" y="6715325"/>
            <a:ext cx="4678799" cy="449400"/>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AutoNum type="arabicPeriod"/>
            </a:pPr>
            <a:r>
              <a:rPr b="0" i="0" lang="en-US" sz="1200" u="none" cap="none" strike="noStrike">
                <a:solidFill>
                  <a:srgbClr val="000000"/>
                </a:solidFill>
                <a:latin typeface="Arial"/>
                <a:ea typeface="Arial"/>
                <a:cs typeface="Arial"/>
                <a:sym typeface="Arial"/>
              </a:rPr>
              <a:t>인물, 스터디 검색의 공통 필터</a:t>
            </a:r>
          </a:p>
        </p:txBody>
      </p:sp>
      <p:sp>
        <p:nvSpPr>
          <p:cNvPr id="743" name="Shape 743"/>
          <p:cNvSpPr/>
          <p:nvPr/>
        </p:nvSpPr>
        <p:spPr>
          <a:xfrm>
            <a:off x="1028137" y="36967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744" name="Shape 744"/>
          <p:cNvSpPr/>
          <p:nvPr/>
        </p:nvSpPr>
        <p:spPr>
          <a:xfrm>
            <a:off x="1028150" y="450162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pic>
        <p:nvPicPr>
          <p:cNvPr id="745" name="Shape 745"/>
          <p:cNvPicPr preferRelativeResize="0"/>
          <p:nvPr/>
        </p:nvPicPr>
        <p:blipFill rotWithShape="1">
          <a:blip r:embed="rId3">
            <a:alphaModFix/>
          </a:blip>
          <a:srcRect b="0" l="0" r="0" t="0"/>
          <a:stretch/>
        </p:blipFill>
        <p:spPr>
          <a:xfrm>
            <a:off x="1460449" y="2830124"/>
            <a:ext cx="4555748" cy="3460248"/>
          </a:xfrm>
          <a:prstGeom prst="rect">
            <a:avLst/>
          </a:prstGeom>
          <a:noFill/>
          <a:ln>
            <a:noFill/>
          </a:ln>
        </p:spPr>
      </p:pic>
      <p:sp>
        <p:nvSpPr>
          <p:cNvPr id="746" name="Shape 746"/>
          <p:cNvSpPr/>
          <p:nvPr/>
        </p:nvSpPr>
        <p:spPr>
          <a:xfrm>
            <a:off x="1113375" y="30895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747" name="Shape 747"/>
          <p:cNvSpPr txBox="1"/>
          <p:nvPr/>
        </p:nvSpPr>
        <p:spPr>
          <a:xfrm>
            <a:off x="1089600" y="723605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2.  인물 검색 필터</a:t>
            </a:r>
          </a:p>
        </p:txBody>
      </p:sp>
      <p:sp>
        <p:nvSpPr>
          <p:cNvPr id="748" name="Shape 748"/>
          <p:cNvSpPr txBox="1"/>
          <p:nvPr/>
        </p:nvSpPr>
        <p:spPr>
          <a:xfrm>
            <a:off x="1089600" y="77330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3.  스터디 검색 필터</a:t>
            </a:r>
          </a:p>
        </p:txBody>
      </p:sp>
      <p:grpSp>
        <p:nvGrpSpPr>
          <p:cNvPr id="749" name="Shape 749"/>
          <p:cNvGrpSpPr/>
          <p:nvPr/>
        </p:nvGrpSpPr>
        <p:grpSpPr>
          <a:xfrm>
            <a:off x="6234826" y="4007237"/>
            <a:ext cx="728380" cy="1324415"/>
            <a:chOff x="0" y="-42"/>
            <a:chExt cx="1181037048" cy="2147483642"/>
          </a:xfrm>
        </p:grpSpPr>
        <p:sp>
          <p:nvSpPr>
            <p:cNvPr id="750" name="Shape 75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51" name="Shape 751"/>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752" name="Shape 752"/>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753" name="Shape 753"/>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754" name="Shape 754"/>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755" name="Shape 75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x="0" y="0"/>
          <a:ext cx="0" cy="0"/>
          <a:chOff x="0" y="0"/>
          <a:chExt cx="0" cy="0"/>
        </a:xfrm>
      </p:grpSpPr>
      <p:pic>
        <p:nvPicPr>
          <p:cNvPr id="43" name="Shape 43"/>
          <p:cNvPicPr preferRelativeResize="0"/>
          <p:nvPr/>
        </p:nvPicPr>
        <p:blipFill rotWithShape="1">
          <a:blip r:embed="rId3">
            <a:alphaModFix/>
          </a:blip>
          <a:srcRect b="0" l="0" r="0" t="0"/>
          <a:stretch/>
        </p:blipFill>
        <p:spPr>
          <a:xfrm>
            <a:off x="4899000" y="6402075"/>
            <a:ext cx="1200150" cy="1390650"/>
          </a:xfrm>
          <a:prstGeom prst="rect">
            <a:avLst/>
          </a:prstGeom>
          <a:noFill/>
          <a:ln>
            <a:noFill/>
          </a:ln>
        </p:spPr>
      </p:pic>
      <p:sp>
        <p:nvSpPr>
          <p:cNvPr id="44" name="Shape 44"/>
          <p:cNvSpPr/>
          <p:nvPr/>
        </p:nvSpPr>
        <p:spPr>
          <a:xfrm>
            <a:off x="837875" y="4161825"/>
            <a:ext cx="5061300" cy="911999"/>
          </a:xfrm>
          <a:prstGeom prst="roundRect">
            <a:avLst>
              <a:gd fmla="val 16667" name="adj"/>
            </a:avLst>
          </a:prstGeom>
          <a:solidFill>
            <a:srgbClr val="D9D9D9"/>
          </a:solidFill>
          <a:ln cap="flat" cmpd="sng" w="28575">
            <a:solidFill>
              <a:srgbClr val="EA9999"/>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5" name="Shape 45"/>
          <p:cNvGrpSpPr/>
          <p:nvPr/>
        </p:nvGrpSpPr>
        <p:grpSpPr>
          <a:xfrm>
            <a:off x="-26985" y="1258884"/>
            <a:ext cx="763586" cy="1390648"/>
            <a:chOff x="0" y="0"/>
            <a:chExt cx="1181036956" cy="2147483642"/>
          </a:xfrm>
        </p:grpSpPr>
        <p:sp>
          <p:nvSpPr>
            <p:cNvPr id="46" name="Shape 46"/>
            <p:cNvSpPr/>
            <p:nvPr/>
          </p:nvSpPr>
          <p:spPr>
            <a:xfrm rot="5400000">
              <a:off x="-5519724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7" name="Shape 47"/>
            <p:cNvSpPr txBox="1"/>
            <p:nvPr/>
          </p:nvSpPr>
          <p:spPr>
            <a:xfrm>
              <a:off x="111211800" y="144715137"/>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48" name="Shape 48"/>
            <p:cNvCxnSpPr/>
            <p:nvPr/>
          </p:nvCxnSpPr>
          <p:spPr>
            <a:xfrm>
              <a:off x="250450500" y="924203200"/>
              <a:ext cx="554914581" cy="0"/>
            </a:xfrm>
            <a:prstGeom prst="straightConnector1">
              <a:avLst/>
            </a:prstGeom>
            <a:noFill/>
            <a:ln cap="flat" cmpd="sng" w="25400">
              <a:solidFill>
                <a:schemeClr val="lt1"/>
              </a:solidFill>
              <a:prstDash val="solid"/>
              <a:miter/>
              <a:headEnd len="med" w="med" type="none"/>
              <a:tailEnd len="med" w="med" type="none"/>
            </a:ln>
          </p:spPr>
        </p:cxnSp>
        <p:sp>
          <p:nvSpPr>
            <p:cNvPr id="49" name="Shape 49"/>
            <p:cNvSpPr txBox="1"/>
            <p:nvPr/>
          </p:nvSpPr>
          <p:spPr>
            <a:xfrm>
              <a:off x="0" y="1034290700"/>
              <a:ext cx="1181036956"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50" name="Shape 50"/>
          <p:cNvCxnSpPr/>
          <p:nvPr/>
        </p:nvCxnSpPr>
        <p:spPr>
          <a:xfrm>
            <a:off x="1196975" y="1568450"/>
            <a:ext cx="4464050" cy="0"/>
          </a:xfrm>
          <a:prstGeom prst="straightConnector1">
            <a:avLst/>
          </a:prstGeom>
          <a:noFill/>
          <a:ln cap="flat" cmpd="sng" w="38100">
            <a:solidFill>
              <a:srgbClr val="F4969E"/>
            </a:solidFill>
            <a:prstDash val="solid"/>
            <a:miter/>
            <a:headEnd len="med" w="med" type="none"/>
            <a:tailEnd len="med" w="med" type="none"/>
          </a:ln>
        </p:spPr>
      </p:cxnSp>
      <p:sp>
        <p:nvSpPr>
          <p:cNvPr id="51" name="Shape 51"/>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1-1. 개발 배경 및 목적</a:t>
            </a:r>
          </a:p>
        </p:txBody>
      </p:sp>
      <p:sp>
        <p:nvSpPr>
          <p:cNvPr id="52" name="Shape 52"/>
          <p:cNvSpPr txBox="1"/>
          <p:nvPr/>
        </p:nvSpPr>
        <p:spPr>
          <a:xfrm>
            <a:off x="1052498" y="1127125"/>
            <a:ext cx="21294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공유경제란?</a:t>
            </a:r>
          </a:p>
        </p:txBody>
      </p:sp>
      <p:pic>
        <p:nvPicPr>
          <p:cNvPr id="53" name="Shape 53"/>
          <p:cNvPicPr preferRelativeResize="0"/>
          <p:nvPr/>
        </p:nvPicPr>
        <p:blipFill rotWithShape="1">
          <a:blip r:embed="rId4">
            <a:alphaModFix/>
          </a:blip>
          <a:srcRect b="0" l="0" r="0" t="0"/>
          <a:stretch/>
        </p:blipFill>
        <p:spPr>
          <a:xfrm>
            <a:off x="2103550" y="1794000"/>
            <a:ext cx="2523650" cy="2104623"/>
          </a:xfrm>
          <a:prstGeom prst="rect">
            <a:avLst/>
          </a:prstGeom>
          <a:noFill/>
          <a:ln>
            <a:noFill/>
          </a:ln>
        </p:spPr>
      </p:pic>
      <p:sp>
        <p:nvSpPr>
          <p:cNvPr id="54" name="Shape 54"/>
          <p:cNvSpPr txBox="1"/>
          <p:nvPr/>
        </p:nvSpPr>
        <p:spPr>
          <a:xfrm>
            <a:off x="930850" y="4258100"/>
            <a:ext cx="4968300" cy="6843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2008년 미국 하버드대 법대 로런스 레식 교수에 의해 처음 사용된 말로,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한번 생산된 제품을 여럿이 공유해 쓰는 협력소비를 기본으로 한 경제 방식</a:t>
            </a:r>
            <a:r>
              <a:rPr b="0" i="0" lang="en-US" sz="1200" u="none" cap="none" strike="noStrike">
                <a:solidFill>
                  <a:srgbClr val="000000"/>
                </a:solidFill>
                <a:latin typeface="Arial"/>
                <a:ea typeface="Arial"/>
                <a:cs typeface="Arial"/>
                <a:sym typeface="Arial"/>
              </a:rPr>
              <a:t>을 말합니다. “</a:t>
            </a:r>
          </a:p>
          <a:p>
            <a:pPr indent="0" lvl="0" marL="0" marR="0" rtl="0" algn="l">
              <a:lnSpc>
                <a:spcPct val="100000"/>
              </a:lnSpc>
              <a:spcBef>
                <a:spcPts val="0"/>
              </a:spcBef>
              <a:spcAft>
                <a:spcPts val="0"/>
              </a:spcAft>
              <a:buClr>
                <a:srgbClr val="000000"/>
              </a:buClr>
              <a:buFont typeface="Arial"/>
              <a:buNone/>
            </a:pPr>
            <a:r>
              <a:t/>
            </a:r>
            <a:endParaRPr b="1" i="0" sz="1200" u="none" cap="none" strike="noStrike">
              <a:solidFill>
                <a:schemeClr val="dk1"/>
              </a:solidFill>
              <a:latin typeface="Arial"/>
              <a:ea typeface="Arial"/>
              <a:cs typeface="Arial"/>
              <a:sym typeface="Arial"/>
            </a:endParaRPr>
          </a:p>
        </p:txBody>
      </p:sp>
      <p:sp>
        <p:nvSpPr>
          <p:cNvPr id="55" name="Shape 55"/>
          <p:cNvSpPr txBox="1"/>
          <p:nvPr/>
        </p:nvSpPr>
        <p:spPr>
          <a:xfrm>
            <a:off x="837875" y="6756025"/>
            <a:ext cx="4968300" cy="21621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미래경제의 키워드 </a:t>
            </a:r>
            <a:r>
              <a:rPr b="1" i="0" lang="en-US" sz="1200" u="none" cap="none" strike="noStrike">
                <a:solidFill>
                  <a:srgbClr val="333333"/>
                </a:solidFill>
                <a:latin typeface="Arial"/>
                <a:ea typeface="Arial"/>
                <a:cs typeface="Arial"/>
                <a:sym typeface="Arial"/>
              </a:rPr>
              <a:t>공유경제</a:t>
            </a:r>
            <a:r>
              <a:rPr b="0" i="0" lang="en-US" sz="1200" u="none" cap="none" strike="noStrike">
                <a:solidFill>
                  <a:srgbClr val="333333"/>
                </a:solidFill>
                <a:latin typeface="Arial"/>
                <a:ea typeface="Arial"/>
                <a:cs typeface="Arial"/>
                <a:sym typeface="Arial"/>
              </a:rPr>
              <a:t>가 뜬다 .</a:t>
            </a:r>
          </a:p>
          <a:p>
            <a:pPr indent="0" lvl="0" marL="0" marR="0" rtl="0" algn="l">
              <a:lnSpc>
                <a:spcPct val="115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가질 것인가 함께 할 것인가 ? 미래 경제의 새로운 키워드로 떠오른 </a:t>
            </a:r>
            <a:r>
              <a:rPr b="0" i="0" lang="en-US" sz="1200" u="sng" cap="none" strike="noStrike">
                <a:solidFill>
                  <a:srgbClr val="333333"/>
                </a:solidFill>
                <a:latin typeface="Arial"/>
                <a:ea typeface="Arial"/>
                <a:cs typeface="Arial"/>
                <a:sym typeface="Arial"/>
              </a:rPr>
              <a:t>공유경제’(sharing economy).</a:t>
            </a:r>
            <a:r>
              <a:rPr b="0" i="0" lang="en-US" sz="1200" u="none" cap="none" strike="noStrike">
                <a:solidFill>
                  <a:srgbClr val="333333"/>
                </a:solidFill>
                <a:latin typeface="Arial"/>
                <a:ea typeface="Arial"/>
                <a:cs typeface="Arial"/>
                <a:sym typeface="Arial"/>
              </a:rPr>
              <a:t> IT기술의 발달과 함께 소비문화도 </a:t>
            </a:r>
          </a:p>
          <a:p>
            <a:pPr indent="0" lvl="0" marL="0" marR="0" rtl="0" algn="l">
              <a:lnSpc>
                <a:spcPct val="115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바꾸고 있습니다. 소유에만 익숙해 있던 소비자들이 숙박시설부터 </a:t>
            </a:r>
          </a:p>
          <a:p>
            <a:pPr indent="0" lvl="0" marL="0" marR="0" rtl="0" algn="l">
              <a:lnSpc>
                <a:spcPct val="115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자동차, 생산설비에 이르기까지 다양한 공유 서비스를 이용하고 있습니다. </a:t>
            </a:r>
          </a:p>
          <a:p>
            <a:pPr indent="0" lvl="0" marL="0" marR="0" rtl="0" algn="l">
              <a:lnSpc>
                <a:spcPct val="115000"/>
              </a:lnSpc>
              <a:spcBef>
                <a:spcPts val="0"/>
              </a:spcBef>
              <a:spcAft>
                <a:spcPts val="0"/>
              </a:spcAft>
              <a:buClr>
                <a:srgbClr val="000000"/>
              </a:buClr>
              <a:buFont typeface="Arial"/>
              <a:buNone/>
            </a:pPr>
            <a:r>
              <a:t/>
            </a:r>
            <a:endParaRPr b="0" i="0" sz="1200" u="none" cap="none" strike="noStrike">
              <a:solidFill>
                <a:srgbClr val="333333"/>
              </a:solidFill>
              <a:latin typeface="Arial"/>
              <a:ea typeface="Arial"/>
              <a:cs typeface="Arial"/>
              <a:sym typeface="Arial"/>
            </a:endParaRPr>
          </a:p>
          <a:p>
            <a:pPr indent="0" lvl="0" marL="0" marR="0" rtl="0" algn="l">
              <a:lnSpc>
                <a:spcPct val="100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공유경제가 시장 패러다임의 변화를 주도하고 있습니다. </a:t>
            </a:r>
          </a:p>
          <a:p>
            <a:pPr indent="0" lvl="0" marL="0" marR="0" rtl="0" algn="l">
              <a:lnSpc>
                <a:spcPct val="100000"/>
              </a:lnSpc>
              <a:spcBef>
                <a:spcPts val="0"/>
              </a:spcBef>
              <a:spcAft>
                <a:spcPts val="0"/>
              </a:spcAft>
              <a:buClr>
                <a:srgbClr val="333333"/>
              </a:buClr>
              <a:buSzPct val="25000"/>
              <a:buFont typeface="Arial"/>
              <a:buNone/>
            </a:pPr>
            <a:r>
              <a:rPr b="0" i="0" lang="en-US" sz="1200" u="none" cap="none" strike="noStrike">
                <a:solidFill>
                  <a:srgbClr val="333333"/>
                </a:solidFill>
                <a:latin typeface="Arial"/>
                <a:ea typeface="Arial"/>
                <a:cs typeface="Arial"/>
                <a:sym typeface="Arial"/>
              </a:rPr>
              <a:t>미국 경제전문지 Time은 2011년 5월, ‘세상을 변화시킬 10가지 아이디어’ 중 하나로 공유경제를 선정했으며, 2013년 1월 Forbes는 모든 것을 공유하는 시대가 다가오고 있다며 공유경제를 전 세계적인 경제 키워드로 지목했다.</a:t>
            </a:r>
          </a:p>
        </p:txBody>
      </p:sp>
      <p:cxnSp>
        <p:nvCxnSpPr>
          <p:cNvPr id="56" name="Shape 56"/>
          <p:cNvCxnSpPr/>
          <p:nvPr/>
        </p:nvCxnSpPr>
        <p:spPr>
          <a:xfrm>
            <a:off x="1196987" y="6193850"/>
            <a:ext cx="4464000" cy="0"/>
          </a:xfrm>
          <a:prstGeom prst="straightConnector1">
            <a:avLst/>
          </a:prstGeom>
          <a:noFill/>
          <a:ln cap="flat" cmpd="sng" w="38100">
            <a:solidFill>
              <a:srgbClr val="F4969E"/>
            </a:solidFill>
            <a:prstDash val="solid"/>
            <a:miter/>
            <a:headEnd len="med" w="med" type="none"/>
            <a:tailEnd len="med" w="med" type="none"/>
          </a:ln>
        </p:spPr>
      </p:cxnSp>
      <p:sp>
        <p:nvSpPr>
          <p:cNvPr id="57" name="Shape 57"/>
          <p:cNvSpPr txBox="1"/>
          <p:nvPr/>
        </p:nvSpPr>
        <p:spPr>
          <a:xfrm>
            <a:off x="1052498" y="5752525"/>
            <a:ext cx="25235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공유경제의 전망</a:t>
            </a:r>
          </a:p>
        </p:txBody>
      </p:sp>
      <p:sp>
        <p:nvSpPr>
          <p:cNvPr id="58" name="Shape 58"/>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59" name="Shape 59"/>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 name="Shape 759"/>
        <p:cNvGrpSpPr/>
        <p:nvPr/>
      </p:nvGrpSpPr>
      <p:grpSpPr>
        <a:xfrm>
          <a:off x="0" y="0"/>
          <a:ext cx="0" cy="0"/>
          <a:chOff x="0" y="0"/>
          <a:chExt cx="0" cy="0"/>
        </a:xfrm>
      </p:grpSpPr>
      <p:grpSp>
        <p:nvGrpSpPr>
          <p:cNvPr id="760" name="Shape 760"/>
          <p:cNvGrpSpPr/>
          <p:nvPr/>
        </p:nvGrpSpPr>
        <p:grpSpPr>
          <a:xfrm>
            <a:off x="1079" y="3854787"/>
            <a:ext cx="728380" cy="1679837"/>
            <a:chOff x="0" y="0"/>
            <a:chExt cx="1181479707" cy="2147483647"/>
          </a:xfrm>
        </p:grpSpPr>
        <p:sp>
          <p:nvSpPr>
            <p:cNvPr id="761" name="Shape 761"/>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62" name="Shape 762"/>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763" name="Shape 763"/>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764" name="Shape 764"/>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765" name="Shape 765"/>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766" name="Shape 76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767" name="Shape 767"/>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(6)스터디preview 페이지</a:t>
            </a:r>
          </a:p>
        </p:txBody>
      </p:sp>
      <p:cxnSp>
        <p:nvCxnSpPr>
          <p:cNvPr id="768" name="Shape 768"/>
          <p:cNvCxnSpPr/>
          <p:nvPr/>
        </p:nvCxnSpPr>
        <p:spPr>
          <a:xfrm flipH="1" rot="10800000">
            <a:off x="1344150" y="6483049"/>
            <a:ext cx="4322100" cy="34500"/>
          </a:xfrm>
          <a:prstGeom prst="straightConnector1">
            <a:avLst/>
          </a:prstGeom>
          <a:noFill/>
          <a:ln cap="flat" cmpd="sng" w="9525">
            <a:solidFill>
              <a:schemeClr val="dk2"/>
            </a:solidFill>
            <a:prstDash val="dash"/>
            <a:round/>
            <a:headEnd len="med" w="med" type="none"/>
            <a:tailEnd len="med" w="med" type="none"/>
          </a:ln>
        </p:spPr>
      </p:cxnSp>
      <p:sp>
        <p:nvSpPr>
          <p:cNvPr id="769" name="Shape 769"/>
          <p:cNvSpPr txBox="1"/>
          <p:nvPr/>
        </p:nvSpPr>
        <p:spPr>
          <a:xfrm>
            <a:off x="1089600" y="6586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1. 스터디 멤버들의 실력을 그래프로 확인 할 수 있다.  </a:t>
            </a:r>
          </a:p>
        </p:txBody>
      </p:sp>
      <p:pic>
        <p:nvPicPr>
          <p:cNvPr id="770" name="Shape 770"/>
          <p:cNvPicPr preferRelativeResize="0"/>
          <p:nvPr/>
        </p:nvPicPr>
        <p:blipFill rotWithShape="1">
          <a:blip r:embed="rId3">
            <a:alphaModFix/>
          </a:blip>
          <a:srcRect b="0" l="0" r="0" t="0"/>
          <a:stretch/>
        </p:blipFill>
        <p:spPr>
          <a:xfrm>
            <a:off x="1297675" y="2843550"/>
            <a:ext cx="4262649" cy="3257208"/>
          </a:xfrm>
          <a:prstGeom prst="rect">
            <a:avLst/>
          </a:prstGeom>
          <a:noFill/>
          <a:ln>
            <a:noFill/>
          </a:ln>
        </p:spPr>
      </p:pic>
      <p:sp>
        <p:nvSpPr>
          <p:cNvPr id="771" name="Shape 771"/>
          <p:cNvSpPr/>
          <p:nvPr/>
        </p:nvSpPr>
        <p:spPr>
          <a:xfrm>
            <a:off x="2322500" y="36400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772" name="Shape 772"/>
          <p:cNvSpPr/>
          <p:nvPr/>
        </p:nvSpPr>
        <p:spPr>
          <a:xfrm>
            <a:off x="1238825" y="50753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773" name="Shape 773"/>
          <p:cNvSpPr/>
          <p:nvPr/>
        </p:nvSpPr>
        <p:spPr>
          <a:xfrm>
            <a:off x="2886625" y="571182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sp>
        <p:nvSpPr>
          <p:cNvPr id="774" name="Shape 774"/>
          <p:cNvSpPr txBox="1"/>
          <p:nvPr/>
        </p:nvSpPr>
        <p:spPr>
          <a:xfrm>
            <a:off x="1089600" y="6967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2. 스터디가 오프라인으로 진행 될 경우 오프라인 장소가 지도에 표시된다.  </a:t>
            </a:r>
          </a:p>
        </p:txBody>
      </p:sp>
      <p:sp>
        <p:nvSpPr>
          <p:cNvPr id="775" name="Shape 775"/>
          <p:cNvSpPr txBox="1"/>
          <p:nvPr/>
        </p:nvSpPr>
        <p:spPr>
          <a:xfrm>
            <a:off x="1089600" y="754525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3. 스터디가 폐쇄형으로 진행 될 경우 preview 페이지에서 가입 신청을 받는다.  </a:t>
            </a:r>
          </a:p>
        </p:txBody>
      </p:sp>
      <p:sp>
        <p:nvSpPr>
          <p:cNvPr id="776" name="Shape 77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777" name="Shape 777"/>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 name="Shape 781"/>
        <p:cNvGrpSpPr/>
        <p:nvPr/>
      </p:nvGrpSpPr>
      <p:grpSpPr>
        <a:xfrm>
          <a:off x="0" y="0"/>
          <a:ext cx="0" cy="0"/>
          <a:chOff x="0" y="0"/>
          <a:chExt cx="0" cy="0"/>
        </a:xfrm>
      </p:grpSpPr>
      <p:cxnSp>
        <p:nvCxnSpPr>
          <p:cNvPr id="782" name="Shape 782"/>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783" name="Shape 78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784" name="Shape 784"/>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(7)스터디 페이지</a:t>
            </a:r>
          </a:p>
        </p:txBody>
      </p:sp>
      <p:cxnSp>
        <p:nvCxnSpPr>
          <p:cNvPr id="785" name="Shape 785"/>
          <p:cNvCxnSpPr/>
          <p:nvPr/>
        </p:nvCxnSpPr>
        <p:spPr>
          <a:xfrm flipH="1" rot="10800000">
            <a:off x="1344150" y="6483049"/>
            <a:ext cx="4322100" cy="34500"/>
          </a:xfrm>
          <a:prstGeom prst="straightConnector1">
            <a:avLst/>
          </a:prstGeom>
          <a:noFill/>
          <a:ln cap="flat" cmpd="sng" w="9525">
            <a:solidFill>
              <a:schemeClr val="dk2"/>
            </a:solidFill>
            <a:prstDash val="dash"/>
            <a:round/>
            <a:headEnd len="med" w="med" type="none"/>
            <a:tailEnd len="med" w="med" type="none"/>
          </a:ln>
        </p:spPr>
      </p:cxnSp>
      <p:sp>
        <p:nvSpPr>
          <p:cNvPr id="786" name="Shape 786"/>
          <p:cNvSpPr txBox="1"/>
          <p:nvPr/>
        </p:nvSpPr>
        <p:spPr>
          <a:xfrm>
            <a:off x="1089600" y="6586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1. 스터디 멤버들의 실력을 그래프로 확인 할 수 있다.  </a:t>
            </a:r>
          </a:p>
        </p:txBody>
      </p:sp>
      <p:sp>
        <p:nvSpPr>
          <p:cNvPr id="787" name="Shape 787"/>
          <p:cNvSpPr txBox="1"/>
          <p:nvPr/>
        </p:nvSpPr>
        <p:spPr>
          <a:xfrm>
            <a:off x="1089600" y="6967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2. 스터디가 오프라인으로 진행 될 경우 오프라인 장소가 지도에 표시된다.  </a:t>
            </a:r>
          </a:p>
        </p:txBody>
      </p:sp>
      <p:sp>
        <p:nvSpPr>
          <p:cNvPr id="788" name="Shape 788"/>
          <p:cNvSpPr txBox="1"/>
          <p:nvPr/>
        </p:nvSpPr>
        <p:spPr>
          <a:xfrm>
            <a:off x="1089600" y="754525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3. 스터디가 폐쇄형으로 진행 될 경우 preview 페이지에서 가입 신청을 받는다.  </a:t>
            </a:r>
          </a:p>
        </p:txBody>
      </p:sp>
      <p:pic>
        <p:nvPicPr>
          <p:cNvPr id="789" name="Shape 789"/>
          <p:cNvPicPr preferRelativeResize="0"/>
          <p:nvPr/>
        </p:nvPicPr>
        <p:blipFill rotWithShape="1">
          <a:blip r:embed="rId3">
            <a:alphaModFix/>
          </a:blip>
          <a:srcRect b="0" l="0" r="0" t="0"/>
          <a:stretch/>
        </p:blipFill>
        <p:spPr>
          <a:xfrm>
            <a:off x="1056224" y="2806275"/>
            <a:ext cx="4745550" cy="3450474"/>
          </a:xfrm>
          <a:prstGeom prst="rect">
            <a:avLst/>
          </a:prstGeom>
          <a:noFill/>
          <a:ln>
            <a:noFill/>
          </a:ln>
        </p:spPr>
      </p:pic>
      <p:sp>
        <p:nvSpPr>
          <p:cNvPr id="790" name="Shape 790"/>
          <p:cNvSpPr/>
          <p:nvPr/>
        </p:nvSpPr>
        <p:spPr>
          <a:xfrm>
            <a:off x="2080475" y="33399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791" name="Shape 791"/>
          <p:cNvSpPr/>
          <p:nvPr/>
        </p:nvSpPr>
        <p:spPr>
          <a:xfrm>
            <a:off x="911850" y="43221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792" name="Shape 792"/>
          <p:cNvSpPr/>
          <p:nvPr/>
        </p:nvSpPr>
        <p:spPr>
          <a:xfrm>
            <a:off x="978125" y="532042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grpSp>
        <p:nvGrpSpPr>
          <p:cNvPr id="793" name="Shape 793"/>
          <p:cNvGrpSpPr/>
          <p:nvPr/>
        </p:nvGrpSpPr>
        <p:grpSpPr>
          <a:xfrm>
            <a:off x="6234826" y="4007237"/>
            <a:ext cx="728380" cy="1324415"/>
            <a:chOff x="0" y="-42"/>
            <a:chExt cx="1181037048" cy="2147483642"/>
          </a:xfrm>
        </p:grpSpPr>
        <p:sp>
          <p:nvSpPr>
            <p:cNvPr id="794" name="Shape 794"/>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95" name="Shape 795"/>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796" name="Shape 796"/>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797" name="Shape 797"/>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798" name="Shape 798"/>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799" name="Shape 799"/>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grpSp>
        <p:nvGrpSpPr>
          <p:cNvPr id="804" name="Shape 804"/>
          <p:cNvGrpSpPr/>
          <p:nvPr/>
        </p:nvGrpSpPr>
        <p:grpSpPr>
          <a:xfrm>
            <a:off x="1079" y="3854787"/>
            <a:ext cx="728380" cy="1679837"/>
            <a:chOff x="0" y="0"/>
            <a:chExt cx="1181479707" cy="2147483647"/>
          </a:xfrm>
        </p:grpSpPr>
        <p:sp>
          <p:nvSpPr>
            <p:cNvPr id="805" name="Shape 805"/>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06" name="Shape 806"/>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07" name="Shape 807"/>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808" name="Shape 808"/>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809" name="Shape 809"/>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10" name="Shape 81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4-1. 화면 설계</a:t>
            </a:r>
          </a:p>
        </p:txBody>
      </p:sp>
      <p:sp>
        <p:nvSpPr>
          <p:cNvPr id="811" name="Shape 811"/>
          <p:cNvSpPr txBox="1"/>
          <p:nvPr/>
        </p:nvSpPr>
        <p:spPr>
          <a:xfrm>
            <a:off x="1410425" y="2211800"/>
            <a:ext cx="4978800" cy="48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(8)스터디 실시간 서비스 페이지  </a:t>
            </a:r>
          </a:p>
        </p:txBody>
      </p:sp>
      <p:cxnSp>
        <p:nvCxnSpPr>
          <p:cNvPr id="812" name="Shape 812"/>
          <p:cNvCxnSpPr/>
          <p:nvPr/>
        </p:nvCxnSpPr>
        <p:spPr>
          <a:xfrm flipH="1" rot="10800000">
            <a:off x="1344150" y="6483049"/>
            <a:ext cx="4322100" cy="34500"/>
          </a:xfrm>
          <a:prstGeom prst="straightConnector1">
            <a:avLst/>
          </a:prstGeom>
          <a:noFill/>
          <a:ln cap="flat" cmpd="sng" w="9525">
            <a:solidFill>
              <a:schemeClr val="dk2"/>
            </a:solidFill>
            <a:prstDash val="dash"/>
            <a:round/>
            <a:headEnd len="med" w="med" type="none"/>
            <a:tailEnd len="med" w="med" type="none"/>
          </a:ln>
        </p:spPr>
      </p:cxnSp>
      <p:sp>
        <p:nvSpPr>
          <p:cNvPr id="813" name="Shape 813"/>
          <p:cNvSpPr txBox="1"/>
          <p:nvPr/>
        </p:nvSpPr>
        <p:spPr>
          <a:xfrm>
            <a:off x="1089600" y="6586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 1. 실시간으로 공유되는 화면 </a:t>
            </a:r>
          </a:p>
        </p:txBody>
      </p:sp>
      <p:sp>
        <p:nvSpPr>
          <p:cNvPr id="814" name="Shape 814"/>
          <p:cNvSpPr txBox="1"/>
          <p:nvPr/>
        </p:nvSpPr>
        <p:spPr>
          <a:xfrm>
            <a:off x="1089600" y="6967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2. 녹화 버튼과 음성 공유 버튼이 있다.     </a:t>
            </a:r>
          </a:p>
        </p:txBody>
      </p:sp>
      <p:pic>
        <p:nvPicPr>
          <p:cNvPr id="815" name="Shape 815"/>
          <p:cNvPicPr preferRelativeResize="0"/>
          <p:nvPr/>
        </p:nvPicPr>
        <p:blipFill rotWithShape="1">
          <a:blip r:embed="rId3">
            <a:alphaModFix/>
          </a:blip>
          <a:srcRect b="0" l="0" r="0" t="0"/>
          <a:stretch/>
        </p:blipFill>
        <p:spPr>
          <a:xfrm>
            <a:off x="1089600" y="2992675"/>
            <a:ext cx="4978798" cy="2964772"/>
          </a:xfrm>
          <a:prstGeom prst="rect">
            <a:avLst/>
          </a:prstGeom>
          <a:noFill/>
          <a:ln>
            <a:noFill/>
          </a:ln>
        </p:spPr>
      </p:pic>
      <p:sp>
        <p:nvSpPr>
          <p:cNvPr id="816" name="Shape 816"/>
          <p:cNvSpPr/>
          <p:nvPr/>
        </p:nvSpPr>
        <p:spPr>
          <a:xfrm>
            <a:off x="2080475" y="33399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1</a:t>
            </a:r>
          </a:p>
        </p:txBody>
      </p:sp>
      <p:sp>
        <p:nvSpPr>
          <p:cNvPr id="817" name="Shape 817"/>
          <p:cNvSpPr/>
          <p:nvPr/>
        </p:nvSpPr>
        <p:spPr>
          <a:xfrm>
            <a:off x="533475" y="312575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a:t>
            </a:r>
          </a:p>
        </p:txBody>
      </p:sp>
      <p:sp>
        <p:nvSpPr>
          <p:cNvPr id="818" name="Shape 818"/>
          <p:cNvSpPr/>
          <p:nvPr/>
        </p:nvSpPr>
        <p:spPr>
          <a:xfrm>
            <a:off x="4757000" y="3691875"/>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4</a:t>
            </a:r>
          </a:p>
        </p:txBody>
      </p:sp>
      <p:sp>
        <p:nvSpPr>
          <p:cNvPr id="819" name="Shape 819"/>
          <p:cNvSpPr/>
          <p:nvPr/>
        </p:nvSpPr>
        <p:spPr>
          <a:xfrm>
            <a:off x="1966175" y="4272900"/>
            <a:ext cx="432299" cy="214200"/>
          </a:xfrm>
          <a:prstGeom prst="wedgeEllipseCallout">
            <a:avLst>
              <a:gd fmla="val 21987" name="adj1"/>
              <a:gd fmla="val 8317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3</a:t>
            </a:r>
          </a:p>
        </p:txBody>
      </p:sp>
      <p:sp>
        <p:nvSpPr>
          <p:cNvPr id="820" name="Shape 820"/>
          <p:cNvSpPr txBox="1"/>
          <p:nvPr/>
        </p:nvSpPr>
        <p:spPr>
          <a:xfrm>
            <a:off x="1089600" y="734870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3. 화면 에디팅 툴을 제공한다.      </a:t>
            </a:r>
          </a:p>
        </p:txBody>
      </p:sp>
      <p:sp>
        <p:nvSpPr>
          <p:cNvPr id="821" name="Shape 821"/>
          <p:cNvSpPr txBox="1"/>
          <p:nvPr/>
        </p:nvSpPr>
        <p:spPr>
          <a:xfrm>
            <a:off x="1089600" y="7665350"/>
            <a:ext cx="4678799" cy="449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4. 실시간 채팅창       </a:t>
            </a:r>
          </a:p>
        </p:txBody>
      </p:sp>
      <p:sp>
        <p:nvSpPr>
          <p:cNvPr id="822" name="Shape 82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823" name="Shape 823"/>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 name="Shape 827"/>
        <p:cNvGrpSpPr/>
        <p:nvPr/>
      </p:nvGrpSpPr>
      <p:grpSpPr>
        <a:xfrm>
          <a:off x="0" y="0"/>
          <a:ext cx="0" cy="0"/>
          <a:chOff x="0" y="0"/>
          <a:chExt cx="0" cy="0"/>
        </a:xfrm>
      </p:grpSpPr>
      <p:cxnSp>
        <p:nvCxnSpPr>
          <p:cNvPr id="828" name="Shape 828"/>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29" name="Shape 82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4-2. 테이블 명세서</a:t>
            </a:r>
          </a:p>
        </p:txBody>
      </p:sp>
      <p:pic>
        <p:nvPicPr>
          <p:cNvPr id="830" name="Shape 830"/>
          <p:cNvPicPr preferRelativeResize="0"/>
          <p:nvPr/>
        </p:nvPicPr>
        <p:blipFill rotWithShape="1">
          <a:blip r:embed="rId3">
            <a:alphaModFix/>
          </a:blip>
          <a:srcRect b="0" l="0" r="0" t="0"/>
          <a:stretch/>
        </p:blipFill>
        <p:spPr>
          <a:xfrm>
            <a:off x="2067650" y="2912625"/>
            <a:ext cx="3476624" cy="381000"/>
          </a:xfrm>
          <a:prstGeom prst="rect">
            <a:avLst/>
          </a:prstGeom>
          <a:noFill/>
          <a:ln>
            <a:noFill/>
          </a:ln>
        </p:spPr>
      </p:pic>
      <p:grpSp>
        <p:nvGrpSpPr>
          <p:cNvPr id="831" name="Shape 831"/>
          <p:cNvGrpSpPr/>
          <p:nvPr/>
        </p:nvGrpSpPr>
        <p:grpSpPr>
          <a:xfrm>
            <a:off x="6234826" y="4007237"/>
            <a:ext cx="728380" cy="1324415"/>
            <a:chOff x="0" y="-42"/>
            <a:chExt cx="1181037048" cy="2147483642"/>
          </a:xfrm>
        </p:grpSpPr>
        <p:sp>
          <p:nvSpPr>
            <p:cNvPr id="832" name="Shape 83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33" name="Shape 833"/>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34" name="Shape 834"/>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835" name="Shape 835"/>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836" name="Shape 836"/>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837" name="Shape 83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1" name="Shape 841"/>
        <p:cNvGrpSpPr/>
        <p:nvPr/>
      </p:nvGrpSpPr>
      <p:grpSpPr>
        <a:xfrm>
          <a:off x="0" y="0"/>
          <a:ext cx="0" cy="0"/>
          <a:chOff x="0" y="0"/>
          <a:chExt cx="0" cy="0"/>
        </a:xfrm>
      </p:grpSpPr>
      <p:cxnSp>
        <p:nvCxnSpPr>
          <p:cNvPr id="842" name="Shape 842"/>
          <p:cNvCxnSpPr/>
          <p:nvPr/>
        </p:nvCxnSpPr>
        <p:spPr>
          <a:xfrm>
            <a:off x="1268412"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43" name="Shape 84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844" name="Shape 844"/>
          <p:cNvSpPr txBox="1"/>
          <p:nvPr/>
        </p:nvSpPr>
        <p:spPr>
          <a:xfrm>
            <a:off x="1052500" y="1127125"/>
            <a:ext cx="34722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(1-1)  Users 클래스 다이어그램</a:t>
            </a:r>
          </a:p>
        </p:txBody>
      </p:sp>
      <p:pic>
        <p:nvPicPr>
          <p:cNvPr id="845" name="Shape 845"/>
          <p:cNvPicPr preferRelativeResize="0"/>
          <p:nvPr/>
        </p:nvPicPr>
        <p:blipFill rotWithShape="1">
          <a:blip r:embed="rId3">
            <a:alphaModFix/>
          </a:blip>
          <a:srcRect b="0" l="0" r="0" t="0"/>
          <a:stretch/>
        </p:blipFill>
        <p:spPr>
          <a:xfrm>
            <a:off x="987374" y="2042686"/>
            <a:ext cx="4883225" cy="5820624"/>
          </a:xfrm>
          <a:prstGeom prst="rect">
            <a:avLst/>
          </a:prstGeom>
          <a:noFill/>
          <a:ln>
            <a:noFill/>
          </a:ln>
        </p:spPr>
      </p:pic>
      <p:grpSp>
        <p:nvGrpSpPr>
          <p:cNvPr id="846" name="Shape 846"/>
          <p:cNvGrpSpPr/>
          <p:nvPr/>
        </p:nvGrpSpPr>
        <p:grpSpPr>
          <a:xfrm>
            <a:off x="1079" y="3854787"/>
            <a:ext cx="728380" cy="1679837"/>
            <a:chOff x="0" y="0"/>
            <a:chExt cx="1181479707" cy="2147483647"/>
          </a:xfrm>
        </p:grpSpPr>
        <p:sp>
          <p:nvSpPr>
            <p:cNvPr id="847" name="Shape 847"/>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48" name="Shape 848"/>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49" name="Shape 849"/>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850" name="Shape 850"/>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851" name="Shape 85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852" name="Shape 852"/>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 name="Shape 856"/>
        <p:cNvGrpSpPr/>
        <p:nvPr/>
      </p:nvGrpSpPr>
      <p:grpSpPr>
        <a:xfrm>
          <a:off x="0" y="0"/>
          <a:ext cx="0" cy="0"/>
          <a:chOff x="0" y="0"/>
          <a:chExt cx="0" cy="0"/>
        </a:xfrm>
      </p:grpSpPr>
      <p:cxnSp>
        <p:nvCxnSpPr>
          <p:cNvPr id="857" name="Shape 857"/>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58" name="Shape 85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859" name="Shape 859"/>
          <p:cNvSpPr txBox="1"/>
          <p:nvPr/>
        </p:nvSpPr>
        <p:spPr>
          <a:xfrm>
            <a:off x="1052499" y="1127125"/>
            <a:ext cx="3459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(1-2)  Users 클래스 다이어그램</a:t>
            </a:r>
          </a:p>
        </p:txBody>
      </p:sp>
      <p:pic>
        <p:nvPicPr>
          <p:cNvPr id="860" name="Shape 860"/>
          <p:cNvPicPr preferRelativeResize="0"/>
          <p:nvPr/>
        </p:nvPicPr>
        <p:blipFill rotWithShape="1">
          <a:blip r:embed="rId3">
            <a:alphaModFix/>
          </a:blip>
          <a:srcRect b="0" l="0" r="0" t="0"/>
          <a:stretch/>
        </p:blipFill>
        <p:spPr>
          <a:xfrm>
            <a:off x="1052500" y="1777850"/>
            <a:ext cx="4608474" cy="7291251"/>
          </a:xfrm>
          <a:prstGeom prst="rect">
            <a:avLst/>
          </a:prstGeom>
          <a:noFill/>
          <a:ln>
            <a:noFill/>
          </a:ln>
        </p:spPr>
      </p:pic>
      <p:grpSp>
        <p:nvGrpSpPr>
          <p:cNvPr id="861" name="Shape 861"/>
          <p:cNvGrpSpPr/>
          <p:nvPr/>
        </p:nvGrpSpPr>
        <p:grpSpPr>
          <a:xfrm>
            <a:off x="6234826" y="4007237"/>
            <a:ext cx="728380" cy="1324415"/>
            <a:chOff x="0" y="-42"/>
            <a:chExt cx="1181037048" cy="2147483642"/>
          </a:xfrm>
        </p:grpSpPr>
        <p:sp>
          <p:nvSpPr>
            <p:cNvPr id="862" name="Shape 86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63" name="Shape 863"/>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64" name="Shape 864"/>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865" name="Shape 865"/>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866" name="Shape 866"/>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867" name="Shape 86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cxnSp>
        <p:nvCxnSpPr>
          <p:cNvPr id="872" name="Shape 872"/>
          <p:cNvCxnSpPr/>
          <p:nvPr/>
        </p:nvCxnSpPr>
        <p:spPr>
          <a:xfrm>
            <a:off x="1268412"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73" name="Shape 87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874" name="Shape 874"/>
          <p:cNvSpPr txBox="1"/>
          <p:nvPr/>
        </p:nvSpPr>
        <p:spPr>
          <a:xfrm>
            <a:off x="1052500" y="1127125"/>
            <a:ext cx="3459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(1-3)  Users 클래스 다이어그램</a:t>
            </a:r>
          </a:p>
        </p:txBody>
      </p:sp>
      <p:pic>
        <p:nvPicPr>
          <p:cNvPr id="875" name="Shape 875"/>
          <p:cNvPicPr preferRelativeResize="0"/>
          <p:nvPr/>
        </p:nvPicPr>
        <p:blipFill rotWithShape="1">
          <a:blip r:embed="rId3">
            <a:alphaModFix/>
          </a:blip>
          <a:srcRect b="0" l="0" r="0" t="0"/>
          <a:stretch/>
        </p:blipFill>
        <p:spPr>
          <a:xfrm>
            <a:off x="1068775" y="1814600"/>
            <a:ext cx="4616700" cy="7486799"/>
          </a:xfrm>
          <a:prstGeom prst="rect">
            <a:avLst/>
          </a:prstGeom>
          <a:noFill/>
          <a:ln>
            <a:noFill/>
          </a:ln>
        </p:spPr>
      </p:pic>
      <p:grpSp>
        <p:nvGrpSpPr>
          <p:cNvPr id="876" name="Shape 876"/>
          <p:cNvGrpSpPr/>
          <p:nvPr/>
        </p:nvGrpSpPr>
        <p:grpSpPr>
          <a:xfrm>
            <a:off x="1079" y="3854787"/>
            <a:ext cx="728380" cy="1679837"/>
            <a:chOff x="0" y="0"/>
            <a:chExt cx="1181479707" cy="2147483647"/>
          </a:xfrm>
        </p:grpSpPr>
        <p:sp>
          <p:nvSpPr>
            <p:cNvPr id="877" name="Shape 877"/>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78" name="Shape 878"/>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79" name="Shape 879"/>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880" name="Shape 880"/>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881" name="Shape 88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882" name="Shape 882"/>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cxnSp>
        <p:nvCxnSpPr>
          <p:cNvPr id="887" name="Shape 887"/>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888" name="Shape 88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889" name="Shape 889"/>
          <p:cNvSpPr txBox="1"/>
          <p:nvPr/>
        </p:nvSpPr>
        <p:spPr>
          <a:xfrm>
            <a:off x="1052500" y="1127125"/>
            <a:ext cx="34220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Search 클래스 다이어그램</a:t>
            </a:r>
          </a:p>
        </p:txBody>
      </p:sp>
      <p:pic>
        <p:nvPicPr>
          <p:cNvPr id="890" name="Shape 890"/>
          <p:cNvPicPr preferRelativeResize="0"/>
          <p:nvPr/>
        </p:nvPicPr>
        <p:blipFill rotWithShape="1">
          <a:blip r:embed="rId3">
            <a:alphaModFix/>
          </a:blip>
          <a:srcRect b="0" l="0" r="0" t="0"/>
          <a:stretch/>
        </p:blipFill>
        <p:spPr>
          <a:xfrm>
            <a:off x="1196975" y="1988174"/>
            <a:ext cx="4628173" cy="6894299"/>
          </a:xfrm>
          <a:prstGeom prst="rect">
            <a:avLst/>
          </a:prstGeom>
          <a:noFill/>
          <a:ln>
            <a:noFill/>
          </a:ln>
        </p:spPr>
      </p:pic>
      <p:grpSp>
        <p:nvGrpSpPr>
          <p:cNvPr id="891" name="Shape 891"/>
          <p:cNvGrpSpPr/>
          <p:nvPr/>
        </p:nvGrpSpPr>
        <p:grpSpPr>
          <a:xfrm>
            <a:off x="6234826" y="4007237"/>
            <a:ext cx="728380" cy="1324415"/>
            <a:chOff x="0" y="-42"/>
            <a:chExt cx="1181037048" cy="2147483642"/>
          </a:xfrm>
        </p:grpSpPr>
        <p:sp>
          <p:nvSpPr>
            <p:cNvPr id="892" name="Shape 89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93" name="Shape 893"/>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894" name="Shape 894"/>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895" name="Shape 895"/>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896" name="Shape 896"/>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897" name="Shape 89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cxnSp>
        <p:nvCxnSpPr>
          <p:cNvPr id="902" name="Shape 902"/>
          <p:cNvCxnSpPr/>
          <p:nvPr/>
        </p:nvCxnSpPr>
        <p:spPr>
          <a:xfrm>
            <a:off x="1268412"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903" name="Shape 90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904" name="Shape 904"/>
          <p:cNvSpPr txBox="1"/>
          <p:nvPr/>
        </p:nvSpPr>
        <p:spPr>
          <a:xfrm>
            <a:off x="1052500" y="1127125"/>
            <a:ext cx="46799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StudyDetail 클래스 다이어그램</a:t>
            </a:r>
          </a:p>
        </p:txBody>
      </p:sp>
      <p:pic>
        <p:nvPicPr>
          <p:cNvPr id="905" name="Shape 905"/>
          <p:cNvPicPr preferRelativeResize="0"/>
          <p:nvPr/>
        </p:nvPicPr>
        <p:blipFill rotWithShape="1">
          <a:blip r:embed="rId3">
            <a:alphaModFix/>
          </a:blip>
          <a:srcRect b="0" l="0" r="0" t="0"/>
          <a:stretch/>
        </p:blipFill>
        <p:spPr>
          <a:xfrm>
            <a:off x="1431746" y="1639874"/>
            <a:ext cx="4241626" cy="4687257"/>
          </a:xfrm>
          <a:prstGeom prst="rect">
            <a:avLst/>
          </a:prstGeom>
          <a:noFill/>
          <a:ln>
            <a:noFill/>
          </a:ln>
        </p:spPr>
      </p:pic>
      <p:pic>
        <p:nvPicPr>
          <p:cNvPr id="906" name="Shape 906"/>
          <p:cNvPicPr preferRelativeResize="0"/>
          <p:nvPr/>
        </p:nvPicPr>
        <p:blipFill rotWithShape="1">
          <a:blip r:embed="rId4">
            <a:alphaModFix/>
          </a:blip>
          <a:srcRect b="0" l="0" r="0" t="0"/>
          <a:stretch/>
        </p:blipFill>
        <p:spPr>
          <a:xfrm>
            <a:off x="1356400" y="6305328"/>
            <a:ext cx="3315791" cy="2878059"/>
          </a:xfrm>
          <a:prstGeom prst="rect">
            <a:avLst/>
          </a:prstGeom>
          <a:noFill/>
          <a:ln>
            <a:noFill/>
          </a:ln>
        </p:spPr>
      </p:pic>
      <p:grpSp>
        <p:nvGrpSpPr>
          <p:cNvPr id="907" name="Shape 907"/>
          <p:cNvGrpSpPr/>
          <p:nvPr/>
        </p:nvGrpSpPr>
        <p:grpSpPr>
          <a:xfrm>
            <a:off x="1079" y="3854787"/>
            <a:ext cx="728380" cy="1679837"/>
            <a:chOff x="0" y="0"/>
            <a:chExt cx="1181479707" cy="2147483647"/>
          </a:xfrm>
        </p:grpSpPr>
        <p:sp>
          <p:nvSpPr>
            <p:cNvPr id="908" name="Shape 908"/>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09" name="Shape 909"/>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910" name="Shape 910"/>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911" name="Shape 911"/>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912" name="Shape 91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913" name="Shape 913"/>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7" name="Shape 917"/>
        <p:cNvGrpSpPr/>
        <p:nvPr/>
      </p:nvGrpSpPr>
      <p:grpSpPr>
        <a:xfrm>
          <a:off x="0" y="0"/>
          <a:ext cx="0" cy="0"/>
          <a:chOff x="0" y="0"/>
          <a:chExt cx="0" cy="0"/>
        </a:xfrm>
      </p:grpSpPr>
      <p:cxnSp>
        <p:nvCxnSpPr>
          <p:cNvPr id="918" name="Shape 918"/>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919" name="Shape 91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4-3. 클래스 다이어그램</a:t>
            </a:r>
          </a:p>
        </p:txBody>
      </p:sp>
      <p:sp>
        <p:nvSpPr>
          <p:cNvPr id="920" name="Shape 920"/>
          <p:cNvSpPr txBox="1"/>
          <p:nvPr/>
        </p:nvSpPr>
        <p:spPr>
          <a:xfrm>
            <a:off x="1052500" y="1127125"/>
            <a:ext cx="4464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StudyGroup 클래스 다이어그램</a:t>
            </a:r>
          </a:p>
        </p:txBody>
      </p:sp>
      <p:pic>
        <p:nvPicPr>
          <p:cNvPr id="921" name="Shape 921"/>
          <p:cNvPicPr preferRelativeResize="0"/>
          <p:nvPr/>
        </p:nvPicPr>
        <p:blipFill rotWithShape="1">
          <a:blip r:embed="rId3">
            <a:alphaModFix/>
          </a:blip>
          <a:srcRect b="0" l="0" r="0" t="0"/>
          <a:stretch/>
        </p:blipFill>
        <p:spPr>
          <a:xfrm>
            <a:off x="1196974" y="1848650"/>
            <a:ext cx="4463999" cy="4639075"/>
          </a:xfrm>
          <a:prstGeom prst="rect">
            <a:avLst/>
          </a:prstGeom>
          <a:noFill/>
          <a:ln>
            <a:noFill/>
          </a:ln>
        </p:spPr>
      </p:pic>
      <p:pic>
        <p:nvPicPr>
          <p:cNvPr id="922" name="Shape 922"/>
          <p:cNvPicPr preferRelativeResize="0"/>
          <p:nvPr/>
        </p:nvPicPr>
        <p:blipFill rotWithShape="1">
          <a:blip r:embed="rId4">
            <a:alphaModFix/>
          </a:blip>
          <a:srcRect b="0" l="0" r="0" t="0"/>
          <a:stretch/>
        </p:blipFill>
        <p:spPr>
          <a:xfrm>
            <a:off x="1267724" y="6223600"/>
            <a:ext cx="4092200" cy="3333598"/>
          </a:xfrm>
          <a:prstGeom prst="rect">
            <a:avLst/>
          </a:prstGeom>
          <a:noFill/>
          <a:ln>
            <a:noFill/>
          </a:ln>
        </p:spPr>
      </p:pic>
      <p:grpSp>
        <p:nvGrpSpPr>
          <p:cNvPr id="923" name="Shape 923"/>
          <p:cNvGrpSpPr/>
          <p:nvPr/>
        </p:nvGrpSpPr>
        <p:grpSpPr>
          <a:xfrm>
            <a:off x="6234826" y="4007237"/>
            <a:ext cx="728380" cy="1324415"/>
            <a:chOff x="0" y="-42"/>
            <a:chExt cx="1181037048" cy="2147483642"/>
          </a:xfrm>
        </p:grpSpPr>
        <p:sp>
          <p:nvSpPr>
            <p:cNvPr id="924" name="Shape 924"/>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25" name="Shape 925"/>
            <p:cNvSpPr txBox="1"/>
            <p:nvPr/>
          </p:nvSpPr>
          <p:spPr>
            <a:xfrm>
              <a:off x="112155200" y="1447507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926" name="Shape 926"/>
            <p:cNvCxnSpPr/>
            <p:nvPr/>
          </p:nvCxnSpPr>
          <p:spPr>
            <a:xfrm>
              <a:off x="249928100" y="921750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927" name="Shape 927"/>
            <p:cNvSpPr txBox="1"/>
            <p:nvPr/>
          </p:nvSpPr>
          <p:spPr>
            <a:xfrm>
              <a:off x="0" y="9897414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p:txBody>
        </p:sp>
      </p:grpSp>
      <p:pic>
        <p:nvPicPr>
          <p:cNvPr id="928" name="Shape 928"/>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929" name="Shape 929"/>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grpSp>
        <p:nvGrpSpPr>
          <p:cNvPr id="64" name="Shape 64"/>
          <p:cNvGrpSpPr/>
          <p:nvPr/>
        </p:nvGrpSpPr>
        <p:grpSpPr>
          <a:xfrm>
            <a:off x="6234796" y="1221174"/>
            <a:ext cx="728379" cy="1324415"/>
            <a:chOff x="0" y="-42"/>
            <a:chExt cx="1181036956" cy="2147483642"/>
          </a:xfrm>
        </p:grpSpPr>
        <p:sp>
          <p:nvSpPr>
            <p:cNvPr id="65" name="Shape 65"/>
            <p:cNvSpPr/>
            <p:nvPr/>
          </p:nvSpPr>
          <p:spPr>
            <a:xfrm rot="-5400000">
              <a:off x="-553057040"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6" name="Shape 66"/>
            <p:cNvSpPr txBox="1"/>
            <p:nvPr/>
          </p:nvSpPr>
          <p:spPr>
            <a:xfrm>
              <a:off x="111211900" y="82752343"/>
              <a:ext cx="958613342"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67" name="Shape 67"/>
            <p:cNvCxnSpPr/>
            <p:nvPr/>
          </p:nvCxnSpPr>
          <p:spPr>
            <a:xfrm>
              <a:off x="249928875" y="889881100"/>
              <a:ext cx="556213439" cy="0"/>
            </a:xfrm>
            <a:prstGeom prst="straightConnector1">
              <a:avLst/>
            </a:prstGeom>
            <a:noFill/>
            <a:ln cap="flat" cmpd="sng" w="25400">
              <a:solidFill>
                <a:schemeClr val="lt1"/>
              </a:solidFill>
              <a:prstDash val="solid"/>
              <a:miter/>
              <a:headEnd len="med" w="med" type="none"/>
              <a:tailEnd len="med" w="med" type="none"/>
            </a:ln>
          </p:spPr>
        </p:cxnSp>
        <p:sp>
          <p:nvSpPr>
            <p:cNvPr id="68" name="Shape 68"/>
            <p:cNvSpPr txBox="1"/>
            <p:nvPr/>
          </p:nvSpPr>
          <p:spPr>
            <a:xfrm>
              <a:off x="0" y="1034287500"/>
              <a:ext cx="1181036956" cy="6179445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69" name="Shape 69"/>
          <p:cNvCxnSpPr/>
          <p:nvPr/>
        </p:nvCxnSpPr>
        <p:spPr>
          <a:xfrm>
            <a:off x="1268412" y="1568450"/>
            <a:ext cx="4464050" cy="0"/>
          </a:xfrm>
          <a:prstGeom prst="straightConnector1">
            <a:avLst/>
          </a:prstGeom>
          <a:noFill/>
          <a:ln cap="flat" cmpd="sng" w="38100">
            <a:solidFill>
              <a:srgbClr val="F4969E"/>
            </a:solidFill>
            <a:prstDash val="solid"/>
            <a:miter/>
            <a:headEnd len="med" w="med" type="none"/>
            <a:tailEnd len="med" w="med" type="none"/>
          </a:ln>
        </p:spPr>
      </p:cxnSp>
      <p:sp>
        <p:nvSpPr>
          <p:cNvPr id="70" name="Shape 70"/>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1-1. 개발 배경 및 목적</a:t>
            </a:r>
          </a:p>
        </p:txBody>
      </p:sp>
      <p:sp>
        <p:nvSpPr>
          <p:cNvPr id="71" name="Shape 71"/>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공유 경제 + 스터디</a:t>
            </a:r>
          </a:p>
        </p:txBody>
      </p:sp>
      <p:pic>
        <p:nvPicPr>
          <p:cNvPr id="72" name="Shape 72"/>
          <p:cNvPicPr preferRelativeResize="0"/>
          <p:nvPr/>
        </p:nvPicPr>
        <p:blipFill rotWithShape="1">
          <a:blip r:embed="rId3">
            <a:alphaModFix/>
          </a:blip>
          <a:srcRect b="0" l="0" r="0" t="0"/>
          <a:stretch/>
        </p:blipFill>
        <p:spPr>
          <a:xfrm>
            <a:off x="1052500" y="1831525"/>
            <a:ext cx="4801900" cy="3301100"/>
          </a:xfrm>
          <a:prstGeom prst="rect">
            <a:avLst/>
          </a:prstGeom>
          <a:noFill/>
          <a:ln>
            <a:noFill/>
          </a:ln>
        </p:spPr>
      </p:pic>
      <p:sp>
        <p:nvSpPr>
          <p:cNvPr id="73" name="Shape 73"/>
          <p:cNvSpPr/>
          <p:nvPr/>
        </p:nvSpPr>
        <p:spPr>
          <a:xfrm>
            <a:off x="826450" y="5573250"/>
            <a:ext cx="5333099" cy="3574499"/>
          </a:xfrm>
          <a:prstGeom prst="roundRect">
            <a:avLst>
              <a:gd fmla="val 16667" name="adj"/>
            </a:avLst>
          </a:prstGeom>
          <a:noFill/>
          <a:ln cap="flat" cmpd="sng" w="38100">
            <a:solidFill>
              <a:srgbClr val="A4C2F4"/>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 name="Shape 74"/>
          <p:cNvSpPr txBox="1"/>
          <p:nvPr/>
        </p:nvSpPr>
        <p:spPr>
          <a:xfrm>
            <a:off x="954396" y="5839744"/>
            <a:ext cx="5093400" cy="2954100"/>
          </a:xfrm>
          <a:prstGeom prst="rect">
            <a:avLst/>
          </a:prstGeom>
          <a:noFill/>
          <a:ln>
            <a:noFill/>
          </a:ln>
        </p:spPr>
        <p:txBody>
          <a:bodyPr anchorCtr="0" anchor="ctr" bIns="91425" lIns="91425" rIns="91425" tIns="91425">
            <a:noAutofit/>
          </a:bodyPr>
          <a:lstStyle/>
          <a:p>
            <a:pPr indent="355600" lvl="0" marL="0" marR="0" rtl="0" algn="l">
              <a:lnSpc>
                <a:spcPct val="115000"/>
              </a:lnSpc>
              <a:spcBef>
                <a:spcPts val="0"/>
              </a:spcBef>
              <a:spcAft>
                <a:spcPts val="0"/>
              </a:spcAft>
              <a:buClr>
                <a:srgbClr val="000000"/>
              </a:buClr>
              <a:buFont typeface="Arial"/>
              <a:buNone/>
            </a:pPr>
            <a:r>
              <a:t/>
            </a:r>
            <a:endParaRPr b="0" i="0" sz="1200" u="none" cap="none" strike="noStrike">
              <a:solidFill>
                <a:schemeClr val="dk1"/>
              </a:solidFill>
              <a:latin typeface="Arial"/>
              <a:ea typeface="Arial"/>
              <a:cs typeface="Arial"/>
              <a:sym typeface="Arial"/>
            </a:endParaRPr>
          </a:p>
          <a:p>
            <a:pPr indent="355600" lvl="0" marL="0" marR="0" rtl="0" algn="l">
              <a:lnSpc>
                <a:spcPct val="115000"/>
              </a:lnSpc>
              <a:spcBef>
                <a:spcPts val="0"/>
              </a:spcBef>
              <a:spcAft>
                <a:spcPts val="0"/>
              </a:spcAft>
              <a:buClr>
                <a:srgbClr val="000000"/>
              </a:buClr>
              <a:buFont typeface="Arial"/>
              <a:buNone/>
            </a:pPr>
            <a:r>
              <a:t/>
            </a:r>
            <a:endParaRPr b="0" i="0" sz="1200" u="none" cap="none" strike="noStrike">
              <a:solidFill>
                <a:schemeClr val="dk1"/>
              </a:solidFill>
              <a:latin typeface="Arial"/>
              <a:ea typeface="Arial"/>
              <a:cs typeface="Arial"/>
              <a:sym typeface="Arial"/>
            </a:endParaRPr>
          </a:p>
          <a:p>
            <a:pPr indent="355600" lvl="0" marL="0" marR="0" rtl="0" algn="l">
              <a:lnSpc>
                <a:spcPct val="115000"/>
              </a:lnSpc>
              <a:spcBef>
                <a:spcPts val="0"/>
              </a:spcBef>
              <a:spcAft>
                <a:spcPts val="0"/>
              </a:spcAft>
              <a:buClr>
                <a:srgbClr val="000000"/>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   빈 집을 대여 해주는 에어 비엔비와 사용하지 않는 자가용을 이용하여 운송 수단을 제공하는 우버 택시 서비스 플랫폼에서 볼 수 있듯이 인터넷 네트워크를 이용하여 공유 경제를 이용한 서비들이이 큰 호응을 얻고 있습니다. 저희 팀은  이러한 공유 경제 플랫폼에서 아이디어를 얻어서 한국에 유학 온 외국인들을 외국어 교육과 문화 교육의 자원으로 제공하려는 서비스를 기획하였습니다. </a:t>
            </a:r>
          </a:p>
          <a:p>
            <a:pPr indent="0" lvl="0" marL="0" marR="0" rtl="0" algn="l">
              <a:lnSpc>
                <a:spcPct val="115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   한국인으로 유학 오는 외국인의 수는 꾸준히 증가 중이며 올해는 10만 명을 기록하였습니다. 한국으로 유학 온 외국인 유학생들은 기본적으로 한국 문화에 관심이 있고 한국 친구를 사귀는 데 우호적입니다. 한국 학생들의 경우 영어를 비롯해 중국어 등 외국어와 외국 문화를 배우기 위해서 외국인 친구들을 사귀고자 합니다. 이러한 두 needs를 만족 시키기 위해서 외국인 유학생과 한국인 학생을 매칭 시키는 서비스를 제공하고 합니다. </a:t>
            </a:r>
          </a:p>
          <a:p>
            <a:pPr indent="0" lvl="0" marL="0" marR="0" rtl="0" algn="l">
              <a:lnSpc>
                <a:spcPct val="115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   이 서비스를 통해 외국인 유학생들은 한국 친구를 사귀고 그들로부터 한국 문화와 한국에서 생활할 때 필요한 정보를 들을 얻게 됩니다. 한국 이용자들은 외국인 친구와의 교류를 통해  자연스럽게 외국어와 외국 문화에 대해 배울 수 있게 됩니다.</a:t>
            </a:r>
          </a:p>
          <a:p>
            <a:pPr indent="279400" lvl="0" marL="0" marR="0" rtl="0" algn="l">
              <a:lnSpc>
                <a:spcPct val="115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0" i="0" sz="1200" u="none" cap="none" strike="noStrike">
              <a:solidFill>
                <a:srgbClr val="333333"/>
              </a:solidFill>
              <a:latin typeface="Arial"/>
              <a:ea typeface="Arial"/>
              <a:cs typeface="Arial"/>
              <a:sym typeface="Arial"/>
            </a:endParaRPr>
          </a:p>
        </p:txBody>
      </p:sp>
      <p:pic>
        <p:nvPicPr>
          <p:cNvPr id="75" name="Shape 75"/>
          <p:cNvPicPr preferRelativeResize="0"/>
          <p:nvPr/>
        </p:nvPicPr>
        <p:blipFill rotWithShape="1">
          <a:blip r:embed="rId4">
            <a:alphaModFix/>
          </a:blip>
          <a:srcRect b="0" l="0" r="0" t="0"/>
          <a:stretch/>
        </p:blipFill>
        <p:spPr>
          <a:xfrm>
            <a:off x="4809705" y="9329589"/>
            <a:ext cx="1990724" cy="371474"/>
          </a:xfrm>
          <a:prstGeom prst="rect">
            <a:avLst/>
          </a:prstGeom>
          <a:noFill/>
          <a:ln>
            <a:noFill/>
          </a:ln>
        </p:spPr>
      </p:pic>
      <p:sp>
        <p:nvSpPr>
          <p:cNvPr id="76" name="Shape 76"/>
          <p:cNvSpPr txBox="1"/>
          <p:nvPr>
            <p:ph idx="12" type="sldNum"/>
          </p:nvPr>
        </p:nvSpPr>
        <p:spPr>
          <a:xfrm>
            <a:off x="5890132" y="910678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grpSp>
        <p:nvGrpSpPr>
          <p:cNvPr id="934" name="Shape 934"/>
          <p:cNvGrpSpPr/>
          <p:nvPr/>
        </p:nvGrpSpPr>
        <p:grpSpPr>
          <a:xfrm>
            <a:off x="1079" y="3854787"/>
            <a:ext cx="728380" cy="1679837"/>
            <a:chOff x="0" y="0"/>
            <a:chExt cx="1181479707" cy="2147483647"/>
          </a:xfrm>
        </p:grpSpPr>
        <p:sp>
          <p:nvSpPr>
            <p:cNvPr id="935" name="Shape 935"/>
            <p:cNvSpPr/>
            <p:nvPr/>
          </p:nvSpPr>
          <p:spPr>
            <a:xfrm rot="5400000">
              <a:off x="-595555602" y="619679537"/>
              <a:ext cx="2147483647" cy="75645783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C3D69B"/>
            </a:solidFill>
            <a:ln cap="flat" cmpd="sng" w="25400">
              <a:solidFill>
                <a:srgbClr val="C3D69B"/>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36" name="Shape 936"/>
            <p:cNvSpPr txBox="1"/>
            <p:nvPr/>
          </p:nvSpPr>
          <p:spPr>
            <a:xfrm>
              <a:off x="67769025" y="265762958"/>
              <a:ext cx="958972688" cy="4871995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04</a:t>
              </a:r>
            </a:p>
          </p:txBody>
        </p:sp>
        <p:cxnSp>
          <p:nvCxnSpPr>
            <p:cNvPr id="937" name="Shape 937"/>
            <p:cNvCxnSpPr/>
            <p:nvPr/>
          </p:nvCxnSpPr>
          <p:spPr>
            <a:xfrm>
              <a:off x="206931675" y="880053724"/>
              <a:ext cx="554781098" cy="0"/>
            </a:xfrm>
            <a:prstGeom prst="straightConnector1">
              <a:avLst/>
            </a:prstGeom>
            <a:noFill/>
            <a:ln cap="flat" cmpd="sng" w="25400">
              <a:solidFill>
                <a:schemeClr val="lt1"/>
              </a:solidFill>
              <a:prstDash val="solid"/>
              <a:miter/>
              <a:headEnd len="med" w="med" type="none"/>
              <a:tailEnd len="med" w="med" type="none"/>
            </a:ln>
          </p:spPr>
        </p:cxnSp>
        <p:sp>
          <p:nvSpPr>
            <p:cNvPr id="938" name="Shape 938"/>
            <p:cNvSpPr txBox="1"/>
            <p:nvPr/>
          </p:nvSpPr>
          <p:spPr>
            <a:xfrm>
              <a:off x="0" y="967121539"/>
              <a:ext cx="1181479707" cy="1180362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세부설계</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939" name="Shape 939"/>
          <p:cNvCxnSpPr/>
          <p:nvPr/>
        </p:nvCxnSpPr>
        <p:spPr>
          <a:xfrm>
            <a:off x="1196975" y="1568450"/>
            <a:ext cx="4464000" cy="0"/>
          </a:xfrm>
          <a:prstGeom prst="straightConnector1">
            <a:avLst/>
          </a:prstGeom>
          <a:noFill/>
          <a:ln cap="flat" cmpd="sng" w="38100">
            <a:solidFill>
              <a:srgbClr val="C3D69B"/>
            </a:solidFill>
            <a:prstDash val="solid"/>
            <a:miter/>
            <a:headEnd len="med" w="med" type="none"/>
            <a:tailEnd len="med" w="med" type="none"/>
          </a:ln>
        </p:spPr>
      </p:cxnSp>
      <p:sp>
        <p:nvSpPr>
          <p:cNvPr id="940" name="Shape 94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4-4. 소스 코드[패키지]</a:t>
            </a:r>
          </a:p>
        </p:txBody>
      </p:sp>
      <p:sp>
        <p:nvSpPr>
          <p:cNvPr id="941" name="Shape 941"/>
          <p:cNvSpPr txBox="1"/>
          <p:nvPr/>
        </p:nvSpPr>
        <p:spPr>
          <a:xfrm>
            <a:off x="1052500" y="1127125"/>
            <a:ext cx="4464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Node.js Express  </a:t>
            </a:r>
          </a:p>
        </p:txBody>
      </p:sp>
      <p:pic>
        <p:nvPicPr>
          <p:cNvPr id="942" name="Shape 942"/>
          <p:cNvPicPr preferRelativeResize="0"/>
          <p:nvPr/>
        </p:nvPicPr>
        <p:blipFill rotWithShape="1">
          <a:blip r:embed="rId3">
            <a:alphaModFix/>
          </a:blip>
          <a:srcRect b="0" l="0" r="0" t="0"/>
          <a:stretch/>
        </p:blipFill>
        <p:spPr>
          <a:xfrm>
            <a:off x="1044570" y="1907975"/>
            <a:ext cx="2006649" cy="5133625"/>
          </a:xfrm>
          <a:prstGeom prst="rect">
            <a:avLst/>
          </a:prstGeom>
          <a:noFill/>
          <a:ln>
            <a:noFill/>
          </a:ln>
        </p:spPr>
      </p:pic>
      <p:pic>
        <p:nvPicPr>
          <p:cNvPr id="943" name="Shape 943"/>
          <p:cNvPicPr preferRelativeResize="0"/>
          <p:nvPr/>
        </p:nvPicPr>
        <p:blipFill rotWithShape="1">
          <a:blip r:embed="rId4">
            <a:alphaModFix/>
          </a:blip>
          <a:srcRect b="0" l="0" r="0" t="0"/>
          <a:stretch/>
        </p:blipFill>
        <p:spPr>
          <a:xfrm>
            <a:off x="3362325" y="2018136"/>
            <a:ext cx="2562225" cy="571500"/>
          </a:xfrm>
          <a:prstGeom prst="rect">
            <a:avLst/>
          </a:prstGeom>
          <a:noFill/>
          <a:ln>
            <a:noFill/>
          </a:ln>
        </p:spPr>
      </p:pic>
      <p:pic>
        <p:nvPicPr>
          <p:cNvPr id="944" name="Shape 944"/>
          <p:cNvPicPr preferRelativeResize="0"/>
          <p:nvPr/>
        </p:nvPicPr>
        <p:blipFill rotWithShape="1">
          <a:blip r:embed="rId5">
            <a:alphaModFix/>
          </a:blip>
          <a:srcRect b="0" l="0" r="0" t="0"/>
          <a:stretch/>
        </p:blipFill>
        <p:spPr>
          <a:xfrm>
            <a:off x="3406312" y="2697075"/>
            <a:ext cx="2619375" cy="1123950"/>
          </a:xfrm>
          <a:prstGeom prst="rect">
            <a:avLst/>
          </a:prstGeom>
          <a:noFill/>
          <a:ln>
            <a:noFill/>
          </a:ln>
        </p:spPr>
      </p:pic>
      <p:pic>
        <p:nvPicPr>
          <p:cNvPr id="945" name="Shape 945"/>
          <p:cNvPicPr preferRelativeResize="0"/>
          <p:nvPr/>
        </p:nvPicPr>
        <p:blipFill rotWithShape="1">
          <a:blip r:embed="rId6">
            <a:alphaModFix/>
          </a:blip>
          <a:srcRect b="0" l="0" r="0" t="0"/>
          <a:stretch/>
        </p:blipFill>
        <p:spPr>
          <a:xfrm>
            <a:off x="3442550" y="3849825"/>
            <a:ext cx="2476500" cy="1085850"/>
          </a:xfrm>
          <a:prstGeom prst="rect">
            <a:avLst/>
          </a:prstGeom>
          <a:noFill/>
          <a:ln>
            <a:noFill/>
          </a:ln>
        </p:spPr>
      </p:pic>
      <p:pic>
        <p:nvPicPr>
          <p:cNvPr id="946" name="Shape 946"/>
          <p:cNvPicPr preferRelativeResize="0"/>
          <p:nvPr/>
        </p:nvPicPr>
        <p:blipFill rotWithShape="1">
          <a:blip r:embed="rId7">
            <a:alphaModFix/>
          </a:blip>
          <a:srcRect b="0" l="0" r="0" t="0"/>
          <a:stretch/>
        </p:blipFill>
        <p:spPr>
          <a:xfrm>
            <a:off x="3525375" y="4981612"/>
            <a:ext cx="2381249" cy="790575"/>
          </a:xfrm>
          <a:prstGeom prst="rect">
            <a:avLst/>
          </a:prstGeom>
          <a:noFill/>
          <a:ln>
            <a:noFill/>
          </a:ln>
        </p:spPr>
      </p:pic>
      <p:pic>
        <p:nvPicPr>
          <p:cNvPr id="947" name="Shape 947"/>
          <p:cNvPicPr preferRelativeResize="0"/>
          <p:nvPr/>
        </p:nvPicPr>
        <p:blipFill rotWithShape="1">
          <a:blip r:embed="rId8">
            <a:alphaModFix/>
          </a:blip>
          <a:srcRect b="0" l="0" r="0" t="0"/>
          <a:stretch/>
        </p:blipFill>
        <p:spPr>
          <a:xfrm>
            <a:off x="3624262" y="6195837"/>
            <a:ext cx="2038349" cy="1114425"/>
          </a:xfrm>
          <a:prstGeom prst="rect">
            <a:avLst/>
          </a:prstGeom>
          <a:noFill/>
          <a:ln>
            <a:noFill/>
          </a:ln>
        </p:spPr>
      </p:pic>
      <p:sp>
        <p:nvSpPr>
          <p:cNvPr id="948" name="Shape 948"/>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949" name="Shape 949"/>
          <p:cNvPicPr preferRelativeResize="0"/>
          <p:nvPr/>
        </p:nvPicPr>
        <p:blipFill rotWithShape="1">
          <a:blip r:embed="rId9">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4" name="Shape 954"/>
        <p:cNvGrpSpPr/>
        <p:nvPr/>
      </p:nvGrpSpPr>
      <p:grpSpPr>
        <a:xfrm>
          <a:off x="0" y="0"/>
          <a:ext cx="0" cy="0"/>
          <a:chOff x="0" y="0"/>
          <a:chExt cx="0" cy="0"/>
        </a:xfrm>
      </p:grpSpPr>
      <p:pic>
        <p:nvPicPr>
          <p:cNvPr id="955" name="Shape 955"/>
          <p:cNvPicPr preferRelativeResize="0"/>
          <p:nvPr/>
        </p:nvPicPr>
        <p:blipFill rotWithShape="1">
          <a:blip r:embed="rId3">
            <a:alphaModFix/>
          </a:blip>
          <a:srcRect b="0" l="0" r="0" t="0"/>
          <a:stretch/>
        </p:blipFill>
        <p:spPr>
          <a:xfrm>
            <a:off x="1761675" y="3707350"/>
            <a:ext cx="3771373" cy="2165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 name="Shape 959"/>
        <p:cNvGrpSpPr/>
        <p:nvPr/>
      </p:nvGrpSpPr>
      <p:grpSpPr>
        <a:xfrm>
          <a:off x="0" y="0"/>
          <a:ext cx="0" cy="0"/>
          <a:chOff x="0" y="0"/>
          <a:chExt cx="0" cy="0"/>
        </a:xfrm>
      </p:grpSpPr>
      <p:grpSp>
        <p:nvGrpSpPr>
          <p:cNvPr id="960" name="Shape 960"/>
          <p:cNvGrpSpPr/>
          <p:nvPr/>
        </p:nvGrpSpPr>
        <p:grpSpPr>
          <a:xfrm>
            <a:off x="1079" y="4792516"/>
            <a:ext cx="728380" cy="1679951"/>
            <a:chOff x="0" y="0"/>
            <a:chExt cx="1181686342" cy="2147483647"/>
          </a:xfrm>
        </p:grpSpPr>
        <p:sp>
          <p:nvSpPr>
            <p:cNvPr id="961" name="Shape 961"/>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62" name="Shape 962"/>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963" name="Shape 963"/>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964" name="Shape 964"/>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965" name="Shape 965"/>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pic>
        <p:nvPicPr>
          <p:cNvPr id="966" name="Shape 966"/>
          <p:cNvPicPr preferRelativeResize="0"/>
          <p:nvPr/>
        </p:nvPicPr>
        <p:blipFill rotWithShape="1">
          <a:blip r:embed="rId3">
            <a:alphaModFix/>
          </a:blip>
          <a:srcRect b="0" l="0" r="0" t="0"/>
          <a:stretch/>
        </p:blipFill>
        <p:spPr>
          <a:xfrm>
            <a:off x="991999" y="1876961"/>
            <a:ext cx="4768950" cy="2302675"/>
          </a:xfrm>
          <a:prstGeom prst="rect">
            <a:avLst/>
          </a:prstGeom>
          <a:noFill/>
          <a:ln>
            <a:noFill/>
          </a:ln>
        </p:spPr>
      </p:pic>
      <p:sp>
        <p:nvSpPr>
          <p:cNvPr id="967" name="Shape 96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pic>
        <p:nvPicPr>
          <p:cNvPr id="968" name="Shape 968"/>
          <p:cNvPicPr preferRelativeResize="0"/>
          <p:nvPr/>
        </p:nvPicPr>
        <p:blipFill rotWithShape="1">
          <a:blip r:embed="rId4">
            <a:alphaModFix/>
          </a:blip>
          <a:srcRect b="0" l="0" r="0" t="0"/>
          <a:stretch/>
        </p:blipFill>
        <p:spPr>
          <a:xfrm>
            <a:off x="3011732" y="2610858"/>
            <a:ext cx="1450793" cy="967139"/>
          </a:xfrm>
          <a:prstGeom prst="rect">
            <a:avLst/>
          </a:prstGeom>
          <a:noFill/>
          <a:ln>
            <a:noFill/>
          </a:ln>
        </p:spPr>
      </p:pic>
      <p:sp>
        <p:nvSpPr>
          <p:cNvPr id="969" name="Shape 969"/>
          <p:cNvSpPr/>
          <p:nvPr/>
        </p:nvSpPr>
        <p:spPr>
          <a:xfrm>
            <a:off x="3013350" y="2521175"/>
            <a:ext cx="1600199" cy="1194600"/>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FF000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70" name="Shape 970"/>
          <p:cNvSpPr/>
          <p:nvPr/>
        </p:nvSpPr>
        <p:spPr>
          <a:xfrm>
            <a:off x="2014749" y="2945468"/>
            <a:ext cx="392100" cy="228299"/>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971" name="Shape 971"/>
          <p:cNvSpPr/>
          <p:nvPr/>
        </p:nvSpPr>
        <p:spPr>
          <a:xfrm>
            <a:off x="4336160" y="2198022"/>
            <a:ext cx="392100" cy="228299"/>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972" name="Shape 972"/>
          <p:cNvSpPr/>
          <p:nvPr/>
        </p:nvSpPr>
        <p:spPr>
          <a:xfrm>
            <a:off x="4252523" y="3792217"/>
            <a:ext cx="392100" cy="228299"/>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973" name="Shape 973"/>
          <p:cNvSpPr/>
          <p:nvPr/>
        </p:nvSpPr>
        <p:spPr>
          <a:xfrm>
            <a:off x="2776592" y="2312946"/>
            <a:ext cx="392100" cy="228299"/>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grpSp>
        <p:nvGrpSpPr>
          <p:cNvPr id="974" name="Shape 974"/>
          <p:cNvGrpSpPr/>
          <p:nvPr/>
        </p:nvGrpSpPr>
        <p:grpSpPr>
          <a:xfrm>
            <a:off x="977374" y="4327776"/>
            <a:ext cx="4789649" cy="2826177"/>
            <a:chOff x="798925" y="4335748"/>
            <a:chExt cx="5405924" cy="3113901"/>
          </a:xfrm>
        </p:grpSpPr>
        <p:pic>
          <p:nvPicPr>
            <p:cNvPr id="975" name="Shape 975"/>
            <p:cNvPicPr preferRelativeResize="0"/>
            <p:nvPr/>
          </p:nvPicPr>
          <p:blipFill rotWithShape="1">
            <a:blip r:embed="rId5">
              <a:alphaModFix/>
            </a:blip>
            <a:srcRect b="0" l="0" r="0" t="0"/>
            <a:stretch/>
          </p:blipFill>
          <p:spPr>
            <a:xfrm>
              <a:off x="798925" y="4624975"/>
              <a:ext cx="5260100" cy="2824675"/>
            </a:xfrm>
            <a:prstGeom prst="rect">
              <a:avLst/>
            </a:prstGeom>
            <a:noFill/>
            <a:ln>
              <a:noFill/>
            </a:ln>
          </p:spPr>
        </p:pic>
        <p:pic>
          <p:nvPicPr>
            <p:cNvPr id="976" name="Shape 976"/>
            <p:cNvPicPr preferRelativeResize="0"/>
            <p:nvPr/>
          </p:nvPicPr>
          <p:blipFill rotWithShape="1">
            <a:blip r:embed="rId6">
              <a:alphaModFix/>
            </a:blip>
            <a:srcRect b="0" l="0" r="0" t="0"/>
            <a:stretch/>
          </p:blipFill>
          <p:spPr>
            <a:xfrm>
              <a:off x="4604650" y="5397100"/>
              <a:ext cx="1554150" cy="674625"/>
            </a:xfrm>
            <a:prstGeom prst="rect">
              <a:avLst/>
            </a:prstGeom>
            <a:noFill/>
            <a:ln>
              <a:noFill/>
            </a:ln>
          </p:spPr>
        </p:pic>
        <p:pic>
          <p:nvPicPr>
            <p:cNvPr id="977" name="Shape 977"/>
            <p:cNvPicPr preferRelativeResize="0"/>
            <p:nvPr/>
          </p:nvPicPr>
          <p:blipFill rotWithShape="1">
            <a:blip r:embed="rId7">
              <a:alphaModFix/>
            </a:blip>
            <a:srcRect b="0" l="0" r="0" t="0"/>
            <a:stretch/>
          </p:blipFill>
          <p:spPr>
            <a:xfrm>
              <a:off x="5263575" y="4335748"/>
              <a:ext cx="397398" cy="929724"/>
            </a:xfrm>
            <a:prstGeom prst="rect">
              <a:avLst/>
            </a:prstGeom>
            <a:noFill/>
            <a:ln>
              <a:noFill/>
            </a:ln>
          </p:spPr>
        </p:pic>
        <p:sp>
          <p:nvSpPr>
            <p:cNvPr id="978" name="Shape 978"/>
            <p:cNvSpPr/>
            <p:nvPr/>
          </p:nvSpPr>
          <p:spPr>
            <a:xfrm>
              <a:off x="4604650" y="5305900"/>
              <a:ext cx="1600199" cy="7658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FF000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79" name="Shape 979"/>
            <p:cNvSpPr/>
            <p:nvPr/>
          </p:nvSpPr>
          <p:spPr>
            <a:xfrm>
              <a:off x="4613544" y="4911280"/>
              <a:ext cx="432299" cy="263100"/>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5</a:t>
              </a:r>
            </a:p>
          </p:txBody>
        </p:sp>
      </p:grpSp>
      <p:sp>
        <p:nvSpPr>
          <p:cNvPr id="980" name="Shape 98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음성인식 메신저</a:t>
            </a:r>
          </a:p>
        </p:txBody>
      </p:sp>
      <p:sp>
        <p:nvSpPr>
          <p:cNvPr id="981" name="Shape 981"/>
          <p:cNvSpPr txBox="1"/>
          <p:nvPr/>
        </p:nvSpPr>
        <p:spPr>
          <a:xfrm>
            <a:off x="957050" y="731550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1" i="0" lang="en-US" sz="1200" u="none" cap="none" strike="noStrike">
                <a:solidFill>
                  <a:srgbClr val="000000"/>
                </a:solidFill>
                <a:latin typeface="Verdana"/>
                <a:ea typeface="Verdana"/>
                <a:cs typeface="Verdana"/>
                <a:sym typeface="Verdana"/>
              </a:rPr>
              <a:t> 1 회원의 페이지에서 쪽지버튼을 누르면 쪽지함 창이뜬다.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ct val="25000"/>
              <a:buFont typeface="Verdana"/>
              <a:buNone/>
            </a:pPr>
            <a:r>
              <a:rPr b="1" i="0" lang="en-US" sz="1200" u="none" cap="none" strike="noStrike">
                <a:solidFill>
                  <a:srgbClr val="000000"/>
                </a:solidFill>
                <a:latin typeface="Verdana"/>
                <a:ea typeface="Verdana"/>
                <a:cs typeface="Verdana"/>
                <a:sym typeface="Verdana"/>
              </a:rPr>
              <a:t> 2 해당 쪽지함에서 다른 회원과 내가 나눈 대화를 보거나 쪽지를 보낼 수 있다.</a:t>
            </a:r>
          </a:p>
          <a:p>
            <a:pPr indent="0" lvl="0" marL="0" marR="0" rtl="0" algn="l">
              <a:lnSpc>
                <a:spcPct val="115000"/>
              </a:lnSpc>
              <a:spcBef>
                <a:spcPts val="0"/>
              </a:spcBef>
              <a:spcAft>
                <a:spcPts val="0"/>
              </a:spcAft>
              <a:buClr>
                <a:srgbClr val="000000"/>
              </a:buClr>
              <a:buSzPct val="25000"/>
              <a:buFont typeface="Verdana"/>
              <a:buNone/>
            </a:pPr>
            <a:r>
              <a:rPr b="1" i="0" lang="en-US" sz="1200" u="none" cap="none" strike="noStrike">
                <a:solidFill>
                  <a:srgbClr val="000000"/>
                </a:solidFill>
                <a:latin typeface="Verdana"/>
                <a:ea typeface="Verdana"/>
                <a:cs typeface="Verdana"/>
                <a:sym typeface="Verdana"/>
              </a:rPr>
              <a:t>     (실시간으로 읽음 , 읽지 않음을 확인할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ct val="25000"/>
              <a:buFont typeface="Verdana"/>
              <a:buNone/>
            </a:pPr>
            <a:r>
              <a:rPr b="1" i="0" lang="en-US" sz="1200" u="none" cap="none" strike="noStrike">
                <a:solidFill>
                  <a:srgbClr val="000000"/>
                </a:solidFill>
                <a:latin typeface="Verdana"/>
                <a:ea typeface="Verdana"/>
                <a:cs typeface="Verdana"/>
                <a:sym typeface="Verdana"/>
              </a:rPr>
              <a:t>   4     마이크 버튼을 누르게 되면 음성인식으로 텍스트를 작성할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SzPct val="25000"/>
              <a:buFont typeface="Verdana"/>
              <a:buNone/>
            </a:pPr>
            <a:r>
              <a:rPr b="1" i="0" lang="en-US" sz="1200" u="none" cap="none" strike="noStrike">
                <a:solidFill>
                  <a:srgbClr val="000000"/>
                </a:solidFill>
                <a:latin typeface="Verdana"/>
                <a:ea typeface="Verdana"/>
                <a:cs typeface="Verdana"/>
                <a:sym typeface="Verdana"/>
              </a:rPr>
              <a:t> 5 새로운 메세지가 올 시 실시간으로 알람이 작동한다.  </a:t>
            </a:r>
          </a:p>
          <a:p>
            <a:pPr indent="0" lvl="0" marL="0" marR="0" rtl="0" algn="l">
              <a:lnSpc>
                <a:spcPct val="115000"/>
              </a:lnSpc>
              <a:spcBef>
                <a:spcPts val="0"/>
              </a:spcBef>
              <a:spcAft>
                <a:spcPts val="0"/>
              </a:spcAft>
              <a:buClr>
                <a:srgbClr val="000000"/>
              </a:buClr>
              <a:buSzPct val="25000"/>
              <a:buFont typeface="Verdana"/>
              <a:buNone/>
            </a:pPr>
            <a:r>
              <a:rPr b="0" i="0" lang="en-US" sz="1200" u="none" cap="none" strike="noStrike">
                <a:solidFill>
                  <a:srgbClr val="000000"/>
                </a:solidFill>
                <a:latin typeface="Verdana"/>
                <a:ea typeface="Verdana"/>
                <a:cs typeface="Verdana"/>
                <a:sym typeface="Verdana"/>
              </a:rPr>
              <a:t> </a:t>
            </a:r>
          </a:p>
        </p:txBody>
      </p:sp>
      <p:sp>
        <p:nvSpPr>
          <p:cNvPr id="982" name="Shape 982"/>
          <p:cNvSpPr/>
          <p:nvPr/>
        </p:nvSpPr>
        <p:spPr>
          <a:xfrm>
            <a:off x="924775" y="7382836"/>
            <a:ext cx="311099" cy="263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983" name="Shape 983"/>
          <p:cNvSpPr/>
          <p:nvPr/>
        </p:nvSpPr>
        <p:spPr>
          <a:xfrm>
            <a:off x="924775" y="7810011"/>
            <a:ext cx="311099" cy="263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984" name="Shape 984"/>
          <p:cNvSpPr/>
          <p:nvPr/>
        </p:nvSpPr>
        <p:spPr>
          <a:xfrm>
            <a:off x="1220037" y="8407950"/>
            <a:ext cx="311099" cy="263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985" name="Shape 985"/>
          <p:cNvSpPr/>
          <p:nvPr/>
        </p:nvSpPr>
        <p:spPr>
          <a:xfrm>
            <a:off x="908925" y="8407950"/>
            <a:ext cx="311099" cy="263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986" name="Shape 986"/>
          <p:cNvSpPr/>
          <p:nvPr/>
        </p:nvSpPr>
        <p:spPr>
          <a:xfrm>
            <a:off x="924775" y="8792236"/>
            <a:ext cx="311099" cy="263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5</a:t>
            </a:r>
          </a:p>
        </p:txBody>
      </p:sp>
      <p:sp>
        <p:nvSpPr>
          <p:cNvPr id="987" name="Shape 987"/>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988" name="Shape 988"/>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cxnSp>
        <p:nvCxnSpPr>
          <p:cNvPr id="993" name="Shape 993"/>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994" name="Shape 99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995" name="Shape 995"/>
          <p:cNvSpPr txBox="1"/>
          <p:nvPr/>
        </p:nvSpPr>
        <p:spPr>
          <a:xfrm>
            <a:off x="1276300" y="4700475"/>
            <a:ext cx="48609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사용자의 스터디 조회를 통한 맞춤 추천을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996" name="Shape 99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맞춤 추천</a:t>
            </a:r>
          </a:p>
        </p:txBody>
      </p:sp>
      <p:pic>
        <p:nvPicPr>
          <p:cNvPr id="997" name="Shape 997"/>
          <p:cNvPicPr preferRelativeResize="0"/>
          <p:nvPr/>
        </p:nvPicPr>
        <p:blipFill rotWithShape="1">
          <a:blip r:embed="rId3">
            <a:alphaModFix/>
          </a:blip>
          <a:srcRect b="0" l="0" r="0" t="0"/>
          <a:stretch/>
        </p:blipFill>
        <p:spPr>
          <a:xfrm>
            <a:off x="821976" y="1867524"/>
            <a:ext cx="4991397" cy="2376075"/>
          </a:xfrm>
          <a:prstGeom prst="rect">
            <a:avLst/>
          </a:prstGeom>
          <a:noFill/>
          <a:ln>
            <a:noFill/>
          </a:ln>
        </p:spPr>
      </p:pic>
      <p:pic>
        <p:nvPicPr>
          <p:cNvPr id="998" name="Shape 998"/>
          <p:cNvPicPr preferRelativeResize="0"/>
          <p:nvPr/>
        </p:nvPicPr>
        <p:blipFill rotWithShape="1">
          <a:blip r:embed="rId4">
            <a:alphaModFix/>
          </a:blip>
          <a:srcRect b="0" l="0" r="0" t="0"/>
          <a:stretch/>
        </p:blipFill>
        <p:spPr>
          <a:xfrm>
            <a:off x="3099200" y="1872800"/>
            <a:ext cx="2961799" cy="1204800"/>
          </a:xfrm>
          <a:prstGeom prst="rect">
            <a:avLst/>
          </a:prstGeom>
          <a:noFill/>
          <a:ln cap="flat" cmpd="sng" w="9525">
            <a:solidFill>
              <a:schemeClr val="dk2"/>
            </a:solidFill>
            <a:prstDash val="solid"/>
            <a:round/>
            <a:headEnd len="med" w="med" type="none"/>
            <a:tailEnd len="med" w="med" type="none"/>
          </a:ln>
        </p:spPr>
      </p:pic>
      <p:pic>
        <p:nvPicPr>
          <p:cNvPr id="999" name="Shape 999"/>
          <p:cNvPicPr preferRelativeResize="0"/>
          <p:nvPr/>
        </p:nvPicPr>
        <p:blipFill rotWithShape="1">
          <a:blip r:embed="rId5">
            <a:alphaModFix/>
          </a:blip>
          <a:srcRect b="0" l="0" r="0" t="0"/>
          <a:stretch/>
        </p:blipFill>
        <p:spPr>
          <a:xfrm>
            <a:off x="852875" y="5641203"/>
            <a:ext cx="5234501" cy="2596668"/>
          </a:xfrm>
          <a:prstGeom prst="rect">
            <a:avLst/>
          </a:prstGeom>
          <a:noFill/>
          <a:ln>
            <a:noFill/>
          </a:ln>
        </p:spPr>
      </p:pic>
      <p:sp>
        <p:nvSpPr>
          <p:cNvPr id="1000" name="Shape 1000"/>
          <p:cNvSpPr/>
          <p:nvPr/>
        </p:nvSpPr>
        <p:spPr>
          <a:xfrm>
            <a:off x="1264590" y="4750280"/>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001" name="Shape 1001"/>
          <p:cNvSpPr/>
          <p:nvPr/>
        </p:nvSpPr>
        <p:spPr>
          <a:xfrm>
            <a:off x="2619375" y="5602100"/>
            <a:ext cx="543299" cy="1898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2" name="Shape 1002"/>
          <p:cNvSpPr/>
          <p:nvPr/>
        </p:nvSpPr>
        <p:spPr>
          <a:xfrm>
            <a:off x="3311257" y="7241192"/>
            <a:ext cx="1868700" cy="1898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3" name="Shape 1003"/>
          <p:cNvSpPr txBox="1"/>
          <p:nvPr/>
        </p:nvSpPr>
        <p:spPr>
          <a:xfrm>
            <a:off x="3944907" y="8213215"/>
            <a:ext cx="1451100" cy="4514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가장 유사한 </a:t>
            </a:r>
          </a:p>
          <a:p>
            <a:pPr indent="0" lvl="0" marL="0" marR="0" rtl="0" algn="ctr">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4개의 스터디 추천</a:t>
            </a:r>
          </a:p>
        </p:txBody>
      </p:sp>
      <p:sp>
        <p:nvSpPr>
          <p:cNvPr id="1004" name="Shape 1004"/>
          <p:cNvSpPr/>
          <p:nvPr/>
        </p:nvSpPr>
        <p:spPr>
          <a:xfrm rot="5400000">
            <a:off x="4458035" y="7772206"/>
            <a:ext cx="458699" cy="1832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005" name="Shape 1005"/>
          <p:cNvGrpSpPr/>
          <p:nvPr/>
        </p:nvGrpSpPr>
        <p:grpSpPr>
          <a:xfrm>
            <a:off x="6234826" y="4942274"/>
            <a:ext cx="728380" cy="1324415"/>
            <a:chOff x="0" y="-42"/>
            <a:chExt cx="1181037048" cy="2147483642"/>
          </a:xfrm>
        </p:grpSpPr>
        <p:sp>
          <p:nvSpPr>
            <p:cNvPr id="1006" name="Shape 1006"/>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07" name="Shape 1007"/>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008" name="Shape 1008"/>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009" name="Shape 1009"/>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010" name="Shape 1010"/>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011" name="Shape 1011"/>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grpSp>
        <p:nvGrpSpPr>
          <p:cNvPr id="1016" name="Shape 1016"/>
          <p:cNvGrpSpPr/>
          <p:nvPr/>
        </p:nvGrpSpPr>
        <p:grpSpPr>
          <a:xfrm>
            <a:off x="1079" y="4792516"/>
            <a:ext cx="728380" cy="1679951"/>
            <a:chOff x="0" y="0"/>
            <a:chExt cx="1181686342" cy="2147483647"/>
          </a:xfrm>
        </p:grpSpPr>
        <p:sp>
          <p:nvSpPr>
            <p:cNvPr id="1017" name="Shape 1017"/>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18" name="Shape 1018"/>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019" name="Shape 1019"/>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020" name="Shape 1020"/>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021" name="Shape 1021"/>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022" name="Shape 102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023" name="Shape 1023"/>
          <p:cNvSpPr txBox="1"/>
          <p:nvPr/>
        </p:nvSpPr>
        <p:spPr>
          <a:xfrm>
            <a:off x="968125" y="4687450"/>
            <a:ext cx="5561999"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사용자가 입력한 관심사와 맞는 스터디를 인기순으로 추천해준다.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024" name="Shape 1024"/>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관심사 추천</a:t>
            </a:r>
          </a:p>
        </p:txBody>
      </p:sp>
      <p:pic>
        <p:nvPicPr>
          <p:cNvPr id="1025" name="Shape 1025"/>
          <p:cNvPicPr preferRelativeResize="0"/>
          <p:nvPr/>
        </p:nvPicPr>
        <p:blipFill rotWithShape="1">
          <a:blip r:embed="rId3">
            <a:alphaModFix/>
          </a:blip>
          <a:srcRect b="0" l="0" r="0" t="0"/>
          <a:stretch/>
        </p:blipFill>
        <p:spPr>
          <a:xfrm>
            <a:off x="360900" y="1952875"/>
            <a:ext cx="3773917" cy="2502561"/>
          </a:xfrm>
          <a:prstGeom prst="rect">
            <a:avLst/>
          </a:prstGeom>
          <a:noFill/>
          <a:ln>
            <a:noFill/>
          </a:ln>
        </p:spPr>
      </p:pic>
      <p:pic>
        <p:nvPicPr>
          <p:cNvPr id="1026" name="Shape 1026"/>
          <p:cNvPicPr preferRelativeResize="0"/>
          <p:nvPr/>
        </p:nvPicPr>
        <p:blipFill rotWithShape="1">
          <a:blip r:embed="rId4">
            <a:alphaModFix/>
          </a:blip>
          <a:srcRect b="0" l="0" r="0" t="0"/>
          <a:stretch/>
        </p:blipFill>
        <p:spPr>
          <a:xfrm>
            <a:off x="3681987" y="2723511"/>
            <a:ext cx="2847975" cy="1285874"/>
          </a:xfrm>
          <a:prstGeom prst="rect">
            <a:avLst/>
          </a:prstGeom>
          <a:noFill/>
          <a:ln>
            <a:noFill/>
          </a:ln>
        </p:spPr>
      </p:pic>
      <p:sp>
        <p:nvSpPr>
          <p:cNvPr id="1027" name="Shape 1027"/>
          <p:cNvSpPr/>
          <p:nvPr/>
        </p:nvSpPr>
        <p:spPr>
          <a:xfrm>
            <a:off x="976300" y="4723833"/>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pic>
        <p:nvPicPr>
          <p:cNvPr id="1028" name="Shape 1028"/>
          <p:cNvPicPr preferRelativeResize="0"/>
          <p:nvPr/>
        </p:nvPicPr>
        <p:blipFill rotWithShape="1">
          <a:blip r:embed="rId5">
            <a:alphaModFix/>
          </a:blip>
          <a:srcRect b="0" l="0" r="0" t="0"/>
          <a:stretch/>
        </p:blipFill>
        <p:spPr>
          <a:xfrm>
            <a:off x="1276300" y="5231950"/>
            <a:ext cx="3970774" cy="1195049"/>
          </a:xfrm>
          <a:prstGeom prst="rect">
            <a:avLst/>
          </a:prstGeom>
          <a:noFill/>
          <a:ln>
            <a:noFill/>
          </a:ln>
        </p:spPr>
      </p:pic>
      <p:pic>
        <p:nvPicPr>
          <p:cNvPr id="1029" name="Shape 1029"/>
          <p:cNvPicPr preferRelativeResize="0"/>
          <p:nvPr/>
        </p:nvPicPr>
        <p:blipFill rotWithShape="1">
          <a:blip r:embed="rId6">
            <a:alphaModFix/>
          </a:blip>
          <a:srcRect b="0" l="0" r="0" t="0"/>
          <a:stretch/>
        </p:blipFill>
        <p:spPr>
          <a:xfrm>
            <a:off x="1252962" y="6552346"/>
            <a:ext cx="4110924" cy="2174874"/>
          </a:xfrm>
          <a:prstGeom prst="rect">
            <a:avLst/>
          </a:prstGeom>
          <a:noFill/>
          <a:ln>
            <a:noFill/>
          </a:ln>
        </p:spPr>
      </p:pic>
      <p:sp>
        <p:nvSpPr>
          <p:cNvPr id="1030" name="Shape 1030"/>
          <p:cNvSpPr/>
          <p:nvPr/>
        </p:nvSpPr>
        <p:spPr>
          <a:xfrm>
            <a:off x="1869700" y="6153725"/>
            <a:ext cx="1864500" cy="1968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1" name="Shape 1031"/>
          <p:cNvSpPr/>
          <p:nvPr/>
        </p:nvSpPr>
        <p:spPr>
          <a:xfrm>
            <a:off x="1817500" y="7135950"/>
            <a:ext cx="3546300" cy="2631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2" name="Shape 103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033" name="Shape 1033"/>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cxnSp>
        <p:nvCxnSpPr>
          <p:cNvPr id="1038" name="Shape 1038"/>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039" name="Shape 103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040" name="Shape 1040"/>
          <p:cNvSpPr txBox="1"/>
          <p:nvPr/>
        </p:nvSpPr>
        <p:spPr>
          <a:xfrm>
            <a:off x="823900" y="4554875"/>
            <a:ext cx="60612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사용자는 스터디 검색 시 거리, 시간, 실력, 튜터링 필터를 사용 할 수 있다.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041" name="Shape 1041"/>
          <p:cNvSpPr txBox="1"/>
          <p:nvPr/>
        </p:nvSpPr>
        <p:spPr>
          <a:xfrm>
            <a:off x="1052496" y="1104900"/>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검색 필터 -1</a:t>
            </a:r>
          </a:p>
        </p:txBody>
      </p:sp>
      <p:pic>
        <p:nvPicPr>
          <p:cNvPr id="1042" name="Shape 1042"/>
          <p:cNvPicPr preferRelativeResize="0"/>
          <p:nvPr/>
        </p:nvPicPr>
        <p:blipFill rotWithShape="1">
          <a:blip r:embed="rId3">
            <a:alphaModFix/>
          </a:blip>
          <a:srcRect b="0" l="0" r="0" t="0"/>
          <a:stretch/>
        </p:blipFill>
        <p:spPr>
          <a:xfrm>
            <a:off x="892174" y="2100648"/>
            <a:ext cx="5040199" cy="2153088"/>
          </a:xfrm>
          <a:prstGeom prst="rect">
            <a:avLst/>
          </a:prstGeom>
          <a:noFill/>
          <a:ln>
            <a:noFill/>
          </a:ln>
        </p:spPr>
      </p:pic>
      <p:pic>
        <p:nvPicPr>
          <p:cNvPr id="1043" name="Shape 1043"/>
          <p:cNvPicPr preferRelativeResize="0"/>
          <p:nvPr/>
        </p:nvPicPr>
        <p:blipFill rotWithShape="1">
          <a:blip r:embed="rId4">
            <a:alphaModFix/>
          </a:blip>
          <a:srcRect b="0" l="0" r="0" t="0"/>
          <a:stretch/>
        </p:blipFill>
        <p:spPr>
          <a:xfrm>
            <a:off x="765175" y="5420475"/>
            <a:ext cx="4409084" cy="3217399"/>
          </a:xfrm>
          <a:prstGeom prst="rect">
            <a:avLst/>
          </a:prstGeom>
          <a:noFill/>
          <a:ln>
            <a:noFill/>
          </a:ln>
        </p:spPr>
      </p:pic>
      <p:sp>
        <p:nvSpPr>
          <p:cNvPr id="1044" name="Shape 1044"/>
          <p:cNvSpPr txBox="1"/>
          <p:nvPr/>
        </p:nvSpPr>
        <p:spPr>
          <a:xfrm>
            <a:off x="1840200" y="6079100"/>
            <a:ext cx="5273399" cy="615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5" name="Shape 1045"/>
          <p:cNvSpPr txBox="1"/>
          <p:nvPr/>
        </p:nvSpPr>
        <p:spPr>
          <a:xfrm>
            <a:off x="5331244" y="6421266"/>
            <a:ext cx="1225499" cy="40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  MyBatis </a:t>
            </a:r>
          </a:p>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동적 쿼리문</a:t>
            </a:r>
          </a:p>
        </p:txBody>
      </p:sp>
      <p:sp>
        <p:nvSpPr>
          <p:cNvPr id="1046" name="Shape 1046"/>
          <p:cNvSpPr/>
          <p:nvPr/>
        </p:nvSpPr>
        <p:spPr>
          <a:xfrm>
            <a:off x="4879255" y="6594279"/>
            <a:ext cx="452100" cy="167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7" name="Shape 1047"/>
          <p:cNvSpPr/>
          <p:nvPr/>
        </p:nvSpPr>
        <p:spPr>
          <a:xfrm>
            <a:off x="892174" y="2563583"/>
            <a:ext cx="1428600" cy="15224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8" name="Shape 1048"/>
          <p:cNvSpPr/>
          <p:nvPr/>
        </p:nvSpPr>
        <p:spPr>
          <a:xfrm>
            <a:off x="874500" y="4611687"/>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grpSp>
        <p:nvGrpSpPr>
          <p:cNvPr id="1049" name="Shape 1049"/>
          <p:cNvGrpSpPr/>
          <p:nvPr/>
        </p:nvGrpSpPr>
        <p:grpSpPr>
          <a:xfrm>
            <a:off x="6234826" y="4942274"/>
            <a:ext cx="728380" cy="1324415"/>
            <a:chOff x="0" y="-42"/>
            <a:chExt cx="1181037048" cy="2147483642"/>
          </a:xfrm>
        </p:grpSpPr>
        <p:sp>
          <p:nvSpPr>
            <p:cNvPr id="1050" name="Shape 105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51" name="Shape 1051"/>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052" name="Shape 1052"/>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053" name="Shape 1053"/>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054" name="Shape 1054"/>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1055" name="Shape 105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9" name="Shape 1059"/>
        <p:cNvGrpSpPr/>
        <p:nvPr/>
      </p:nvGrpSpPr>
      <p:grpSpPr>
        <a:xfrm>
          <a:off x="0" y="0"/>
          <a:ext cx="0" cy="0"/>
          <a:chOff x="0" y="0"/>
          <a:chExt cx="0" cy="0"/>
        </a:xfrm>
      </p:grpSpPr>
      <p:grpSp>
        <p:nvGrpSpPr>
          <p:cNvPr id="1060" name="Shape 1060"/>
          <p:cNvGrpSpPr/>
          <p:nvPr/>
        </p:nvGrpSpPr>
        <p:grpSpPr>
          <a:xfrm>
            <a:off x="1079" y="4792516"/>
            <a:ext cx="728380" cy="1679951"/>
            <a:chOff x="0" y="0"/>
            <a:chExt cx="1181686342" cy="2147483647"/>
          </a:xfrm>
        </p:grpSpPr>
        <p:sp>
          <p:nvSpPr>
            <p:cNvPr id="1061" name="Shape 1061"/>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62" name="Shape 1062"/>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063" name="Shape 1063"/>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064" name="Shape 1064"/>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065" name="Shape 1065"/>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066" name="Shape 106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067" name="Shape 106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검색 필터 -2</a:t>
            </a:r>
          </a:p>
        </p:txBody>
      </p:sp>
      <p:pic>
        <p:nvPicPr>
          <p:cNvPr id="1068" name="Shape 1068"/>
          <p:cNvPicPr preferRelativeResize="0"/>
          <p:nvPr/>
        </p:nvPicPr>
        <p:blipFill rotWithShape="1">
          <a:blip r:embed="rId3">
            <a:alphaModFix/>
          </a:blip>
          <a:srcRect b="0" l="0" r="0" t="0"/>
          <a:stretch/>
        </p:blipFill>
        <p:spPr>
          <a:xfrm>
            <a:off x="445750" y="2176836"/>
            <a:ext cx="5791422" cy="2379247"/>
          </a:xfrm>
          <a:prstGeom prst="rect">
            <a:avLst/>
          </a:prstGeom>
          <a:noFill/>
          <a:ln>
            <a:noFill/>
          </a:ln>
        </p:spPr>
      </p:pic>
      <p:pic>
        <p:nvPicPr>
          <p:cNvPr id="1069" name="Shape 1069"/>
          <p:cNvPicPr preferRelativeResize="0"/>
          <p:nvPr/>
        </p:nvPicPr>
        <p:blipFill rotWithShape="1">
          <a:blip r:embed="rId4">
            <a:alphaModFix/>
          </a:blip>
          <a:srcRect b="0" l="0" r="0" t="0"/>
          <a:stretch/>
        </p:blipFill>
        <p:spPr>
          <a:xfrm>
            <a:off x="1098174" y="6012573"/>
            <a:ext cx="5344075" cy="3172473"/>
          </a:xfrm>
          <a:prstGeom prst="rect">
            <a:avLst/>
          </a:prstGeom>
          <a:noFill/>
          <a:ln>
            <a:noFill/>
          </a:ln>
        </p:spPr>
      </p:pic>
      <p:sp>
        <p:nvSpPr>
          <p:cNvPr id="1070" name="Shape 1070"/>
          <p:cNvSpPr txBox="1"/>
          <p:nvPr/>
        </p:nvSpPr>
        <p:spPr>
          <a:xfrm>
            <a:off x="1196975" y="5088262"/>
            <a:ext cx="48609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검색 필터는 동시에 사용이 가능하며 이 때 표준화 공식이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사용된다.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071" name="Shape 1071"/>
          <p:cNvSpPr/>
          <p:nvPr/>
        </p:nvSpPr>
        <p:spPr>
          <a:xfrm>
            <a:off x="1982375" y="7538300"/>
            <a:ext cx="2789100" cy="2247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2" name="Shape 1072"/>
          <p:cNvSpPr/>
          <p:nvPr/>
        </p:nvSpPr>
        <p:spPr>
          <a:xfrm>
            <a:off x="2034450" y="8479750"/>
            <a:ext cx="2901300" cy="265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3" name="Shape 1073"/>
          <p:cNvSpPr/>
          <p:nvPr/>
        </p:nvSpPr>
        <p:spPr>
          <a:xfrm>
            <a:off x="445750" y="2688400"/>
            <a:ext cx="1641600" cy="16824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074" name="Shape 1074"/>
          <p:cNvPicPr preferRelativeResize="0"/>
          <p:nvPr/>
        </p:nvPicPr>
        <p:blipFill rotWithShape="1">
          <a:blip r:embed="rId5">
            <a:alphaModFix/>
          </a:blip>
          <a:srcRect b="0" l="0" r="0" t="0"/>
          <a:stretch/>
        </p:blipFill>
        <p:spPr>
          <a:xfrm>
            <a:off x="3864200" y="5556575"/>
            <a:ext cx="1796774" cy="1358325"/>
          </a:xfrm>
          <a:prstGeom prst="rect">
            <a:avLst/>
          </a:prstGeom>
          <a:noFill/>
          <a:ln>
            <a:noFill/>
          </a:ln>
        </p:spPr>
      </p:pic>
      <p:sp>
        <p:nvSpPr>
          <p:cNvPr id="1075" name="Shape 1075"/>
          <p:cNvSpPr/>
          <p:nvPr/>
        </p:nvSpPr>
        <p:spPr>
          <a:xfrm>
            <a:off x="1196975" y="5152762"/>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076" name="Shape 107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077" name="Shape 1077"/>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1" name="Shape 1081"/>
        <p:cNvGrpSpPr/>
        <p:nvPr/>
      </p:nvGrpSpPr>
      <p:grpSpPr>
        <a:xfrm>
          <a:off x="0" y="0"/>
          <a:ext cx="0" cy="0"/>
          <a:chOff x="0" y="0"/>
          <a:chExt cx="0" cy="0"/>
        </a:xfrm>
      </p:grpSpPr>
      <p:cxnSp>
        <p:nvCxnSpPr>
          <p:cNvPr id="1082" name="Shape 1082"/>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083" name="Shape 108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084" name="Shape 1084"/>
          <p:cNvSpPr txBox="1"/>
          <p:nvPr/>
        </p:nvSpPr>
        <p:spPr>
          <a:xfrm>
            <a:off x="1317925" y="5201775"/>
            <a:ext cx="51426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캔버스 화면에 이미지를 drag&amp;drop 하고 이를 공유할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085" name="Shape 108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화면 실시간 공유 - 이미지</a:t>
            </a:r>
          </a:p>
        </p:txBody>
      </p:sp>
      <p:pic>
        <p:nvPicPr>
          <p:cNvPr id="1086" name="Shape 1086"/>
          <p:cNvPicPr preferRelativeResize="0"/>
          <p:nvPr/>
        </p:nvPicPr>
        <p:blipFill rotWithShape="1">
          <a:blip r:embed="rId3">
            <a:alphaModFix/>
          </a:blip>
          <a:srcRect b="0" l="0" r="0" t="0"/>
          <a:stretch/>
        </p:blipFill>
        <p:spPr>
          <a:xfrm>
            <a:off x="1204900" y="2100350"/>
            <a:ext cx="4464001" cy="2645852"/>
          </a:xfrm>
          <a:prstGeom prst="rect">
            <a:avLst/>
          </a:prstGeom>
          <a:noFill/>
          <a:ln>
            <a:noFill/>
          </a:ln>
        </p:spPr>
      </p:pic>
      <p:sp>
        <p:nvSpPr>
          <p:cNvPr id="1087" name="Shape 1087"/>
          <p:cNvSpPr/>
          <p:nvPr/>
        </p:nvSpPr>
        <p:spPr>
          <a:xfrm>
            <a:off x="3407644" y="3939017"/>
            <a:ext cx="432299" cy="263100"/>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pic>
        <p:nvPicPr>
          <p:cNvPr id="1088" name="Shape 1088"/>
          <p:cNvPicPr preferRelativeResize="0"/>
          <p:nvPr/>
        </p:nvPicPr>
        <p:blipFill rotWithShape="1">
          <a:blip r:embed="rId4">
            <a:alphaModFix/>
          </a:blip>
          <a:srcRect b="0" l="0" r="0" t="0"/>
          <a:stretch/>
        </p:blipFill>
        <p:spPr>
          <a:xfrm>
            <a:off x="860725" y="6002850"/>
            <a:ext cx="5076249" cy="2974336"/>
          </a:xfrm>
          <a:prstGeom prst="rect">
            <a:avLst/>
          </a:prstGeom>
          <a:noFill/>
          <a:ln>
            <a:noFill/>
          </a:ln>
        </p:spPr>
      </p:pic>
      <p:sp>
        <p:nvSpPr>
          <p:cNvPr id="1089" name="Shape 1089"/>
          <p:cNvSpPr/>
          <p:nvPr/>
        </p:nvSpPr>
        <p:spPr>
          <a:xfrm>
            <a:off x="3048578" y="8065432"/>
            <a:ext cx="2546099" cy="2118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0" name="Shape 1090"/>
          <p:cNvSpPr/>
          <p:nvPr/>
        </p:nvSpPr>
        <p:spPr>
          <a:xfrm>
            <a:off x="2564383" y="6128603"/>
            <a:ext cx="673199" cy="2118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1" name="Shape 1091"/>
          <p:cNvSpPr/>
          <p:nvPr/>
        </p:nvSpPr>
        <p:spPr>
          <a:xfrm>
            <a:off x="2052163" y="6762879"/>
            <a:ext cx="415500" cy="151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2" name="Shape 1092"/>
          <p:cNvSpPr/>
          <p:nvPr/>
        </p:nvSpPr>
        <p:spPr>
          <a:xfrm>
            <a:off x="1173555" y="5242971"/>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grpSp>
        <p:nvGrpSpPr>
          <p:cNvPr id="1093" name="Shape 1093"/>
          <p:cNvGrpSpPr/>
          <p:nvPr/>
        </p:nvGrpSpPr>
        <p:grpSpPr>
          <a:xfrm>
            <a:off x="6234826" y="4942274"/>
            <a:ext cx="728380" cy="1324415"/>
            <a:chOff x="0" y="-42"/>
            <a:chExt cx="1181037048" cy="2147483642"/>
          </a:xfrm>
        </p:grpSpPr>
        <p:sp>
          <p:nvSpPr>
            <p:cNvPr id="1094" name="Shape 1094"/>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095" name="Shape 1095"/>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096" name="Shape 1096"/>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097" name="Shape 1097"/>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098" name="Shape 1098"/>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1099" name="Shape 1099"/>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3" name="Shape 1103"/>
        <p:cNvGrpSpPr/>
        <p:nvPr/>
      </p:nvGrpSpPr>
      <p:grpSpPr>
        <a:xfrm>
          <a:off x="0" y="0"/>
          <a:ext cx="0" cy="0"/>
          <a:chOff x="0" y="0"/>
          <a:chExt cx="0" cy="0"/>
        </a:xfrm>
      </p:grpSpPr>
      <p:grpSp>
        <p:nvGrpSpPr>
          <p:cNvPr id="1104" name="Shape 1104"/>
          <p:cNvGrpSpPr/>
          <p:nvPr/>
        </p:nvGrpSpPr>
        <p:grpSpPr>
          <a:xfrm>
            <a:off x="1079" y="4792516"/>
            <a:ext cx="728380" cy="1679951"/>
            <a:chOff x="0" y="0"/>
            <a:chExt cx="1181686342" cy="2147483647"/>
          </a:xfrm>
        </p:grpSpPr>
        <p:sp>
          <p:nvSpPr>
            <p:cNvPr id="1105" name="Shape 1105"/>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06" name="Shape 1106"/>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107" name="Shape 1107"/>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108" name="Shape 1108"/>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109" name="Shape 1109"/>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110" name="Shape 111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111" name="Shape 1111"/>
          <p:cNvSpPr txBox="1"/>
          <p:nvPr/>
        </p:nvSpPr>
        <p:spPr>
          <a:xfrm>
            <a:off x="1100375" y="5201775"/>
            <a:ext cx="5617499"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a:t>
            </a:r>
            <a:r>
              <a:rPr b="1" i="0" lang="en-US" sz="1200" u="none" cap="none" strike="noStrike">
                <a:solidFill>
                  <a:schemeClr val="dk1"/>
                </a:solidFill>
                <a:latin typeface="Arial"/>
                <a:ea typeface="Arial"/>
                <a:cs typeface="Arial"/>
                <a:sym typeface="Arial"/>
              </a:rPr>
              <a:t>텍스트 기능을 통해 캔버스 화면에 글씨를 쓰고 이를 공유할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112" name="Shape 1112"/>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화면 실시간 공유 - 텍스트</a:t>
            </a:r>
          </a:p>
        </p:txBody>
      </p:sp>
      <p:pic>
        <p:nvPicPr>
          <p:cNvPr id="1113" name="Shape 1113"/>
          <p:cNvPicPr preferRelativeResize="0"/>
          <p:nvPr/>
        </p:nvPicPr>
        <p:blipFill rotWithShape="1">
          <a:blip r:embed="rId3">
            <a:alphaModFix/>
          </a:blip>
          <a:srcRect b="0" l="0" r="0" t="0"/>
          <a:stretch/>
        </p:blipFill>
        <p:spPr>
          <a:xfrm>
            <a:off x="1052500" y="2100350"/>
            <a:ext cx="4742503" cy="2810923"/>
          </a:xfrm>
          <a:prstGeom prst="rect">
            <a:avLst/>
          </a:prstGeom>
          <a:noFill/>
          <a:ln>
            <a:noFill/>
          </a:ln>
        </p:spPr>
      </p:pic>
      <p:sp>
        <p:nvSpPr>
          <p:cNvPr id="1114" name="Shape 1114"/>
          <p:cNvSpPr/>
          <p:nvPr/>
        </p:nvSpPr>
        <p:spPr>
          <a:xfrm>
            <a:off x="3498919" y="3089266"/>
            <a:ext cx="432299" cy="263100"/>
          </a:xfrm>
          <a:prstGeom prst="wedgeEllipseCallout">
            <a:avLst>
              <a:gd fmla="val 39522" name="adj1"/>
              <a:gd fmla="val 55676"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pic>
        <p:nvPicPr>
          <p:cNvPr id="1115" name="Shape 1115"/>
          <p:cNvPicPr preferRelativeResize="0"/>
          <p:nvPr/>
        </p:nvPicPr>
        <p:blipFill rotWithShape="1">
          <a:blip r:embed="rId4">
            <a:alphaModFix/>
          </a:blip>
          <a:srcRect b="0" l="0" r="0" t="0"/>
          <a:stretch/>
        </p:blipFill>
        <p:spPr>
          <a:xfrm>
            <a:off x="908224" y="5906350"/>
            <a:ext cx="3927153" cy="2470899"/>
          </a:xfrm>
          <a:prstGeom prst="rect">
            <a:avLst/>
          </a:prstGeom>
          <a:noFill/>
          <a:ln>
            <a:noFill/>
          </a:ln>
        </p:spPr>
      </p:pic>
      <p:sp>
        <p:nvSpPr>
          <p:cNvPr id="1116" name="Shape 1116"/>
          <p:cNvSpPr/>
          <p:nvPr/>
        </p:nvSpPr>
        <p:spPr>
          <a:xfrm>
            <a:off x="1040790" y="5240775"/>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117" name="Shape 1117"/>
          <p:cNvSpPr/>
          <p:nvPr/>
        </p:nvSpPr>
        <p:spPr>
          <a:xfrm>
            <a:off x="1845124" y="6216625"/>
            <a:ext cx="2792699" cy="1820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8" name="Shape 1118"/>
          <p:cNvSpPr txBox="1"/>
          <p:nvPr/>
        </p:nvSpPr>
        <p:spPr>
          <a:xfrm>
            <a:off x="5120416" y="6117746"/>
            <a:ext cx="1259700" cy="379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글씨를 쓰기 전의 캔버스의 저장</a:t>
            </a:r>
          </a:p>
        </p:txBody>
      </p:sp>
      <p:sp>
        <p:nvSpPr>
          <p:cNvPr id="1119" name="Shape 1119"/>
          <p:cNvSpPr/>
          <p:nvPr/>
        </p:nvSpPr>
        <p:spPr>
          <a:xfrm rot="-2581">
            <a:off x="4679353" y="6243235"/>
            <a:ext cx="399599" cy="155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0" name="Shape 1120"/>
          <p:cNvSpPr/>
          <p:nvPr/>
        </p:nvSpPr>
        <p:spPr>
          <a:xfrm rot="-2581">
            <a:off x="4596982" y="7131220"/>
            <a:ext cx="399599" cy="155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1" name="Shape 1121"/>
          <p:cNvSpPr txBox="1"/>
          <p:nvPr/>
        </p:nvSpPr>
        <p:spPr>
          <a:xfrm>
            <a:off x="5009976" y="7050257"/>
            <a:ext cx="1259700" cy="3794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단락을 그린다.</a:t>
            </a:r>
          </a:p>
        </p:txBody>
      </p:sp>
      <p:sp>
        <p:nvSpPr>
          <p:cNvPr id="1122" name="Shape 112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123" name="Shape 1123"/>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pic>
        <p:nvPicPr>
          <p:cNvPr id="1128" name="Shape 1128"/>
          <p:cNvPicPr preferRelativeResize="0"/>
          <p:nvPr/>
        </p:nvPicPr>
        <p:blipFill rotWithShape="1">
          <a:blip r:embed="rId3">
            <a:alphaModFix/>
          </a:blip>
          <a:srcRect b="0" l="0" r="0" t="0"/>
          <a:stretch/>
        </p:blipFill>
        <p:spPr>
          <a:xfrm>
            <a:off x="519100" y="7510450"/>
            <a:ext cx="4330224" cy="1561199"/>
          </a:xfrm>
          <a:prstGeom prst="rect">
            <a:avLst/>
          </a:prstGeom>
          <a:noFill/>
          <a:ln>
            <a:noFill/>
          </a:ln>
        </p:spPr>
      </p:pic>
      <p:cxnSp>
        <p:nvCxnSpPr>
          <p:cNvPr id="1129" name="Shape 1129"/>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130" name="Shape 113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131" name="Shape 1131"/>
          <p:cNvSpPr txBox="1"/>
          <p:nvPr/>
        </p:nvSpPr>
        <p:spPr>
          <a:xfrm>
            <a:off x="1196975" y="5214862"/>
            <a:ext cx="5558099"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a:t>
            </a:r>
            <a:r>
              <a:rPr b="1" i="0" lang="en-US" sz="1200" u="none" cap="none" strike="noStrike">
                <a:solidFill>
                  <a:schemeClr val="dk1"/>
                </a:solidFill>
                <a:latin typeface="Arial"/>
                <a:ea typeface="Arial"/>
                <a:cs typeface="Arial"/>
                <a:sym typeface="Arial"/>
              </a:rPr>
              <a:t>펜슬 기능을 통해 화면에 그림을 그릴 수 있고 이를 공유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132" name="Shape 1132"/>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화면 실시간 공유 - 그리기</a:t>
            </a:r>
          </a:p>
        </p:txBody>
      </p:sp>
      <p:pic>
        <p:nvPicPr>
          <p:cNvPr id="1133" name="Shape 1133"/>
          <p:cNvPicPr preferRelativeResize="0"/>
          <p:nvPr/>
        </p:nvPicPr>
        <p:blipFill rotWithShape="1">
          <a:blip r:embed="rId4">
            <a:alphaModFix/>
          </a:blip>
          <a:srcRect b="0" l="0" r="0" t="0"/>
          <a:stretch/>
        </p:blipFill>
        <p:spPr>
          <a:xfrm>
            <a:off x="976300" y="2100350"/>
            <a:ext cx="4794805" cy="2841924"/>
          </a:xfrm>
          <a:prstGeom prst="rect">
            <a:avLst/>
          </a:prstGeom>
          <a:noFill/>
          <a:ln>
            <a:noFill/>
          </a:ln>
        </p:spPr>
      </p:pic>
      <p:sp>
        <p:nvSpPr>
          <p:cNvPr id="1134" name="Shape 1134"/>
          <p:cNvSpPr/>
          <p:nvPr/>
        </p:nvSpPr>
        <p:spPr>
          <a:xfrm>
            <a:off x="4641694" y="3331492"/>
            <a:ext cx="432299" cy="263100"/>
          </a:xfrm>
          <a:prstGeom prst="wedgeEllipseCallout">
            <a:avLst>
              <a:gd fmla="val -17718" name="adj1"/>
              <a:gd fmla="val 85275"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pic>
        <p:nvPicPr>
          <p:cNvPr id="1135" name="Shape 1135"/>
          <p:cNvPicPr preferRelativeResize="0"/>
          <p:nvPr/>
        </p:nvPicPr>
        <p:blipFill rotWithShape="1">
          <a:blip r:embed="rId5">
            <a:alphaModFix/>
          </a:blip>
          <a:srcRect b="0" l="0" r="0" t="0"/>
          <a:stretch/>
        </p:blipFill>
        <p:spPr>
          <a:xfrm>
            <a:off x="671500" y="5744623"/>
            <a:ext cx="3456950" cy="1639882"/>
          </a:xfrm>
          <a:prstGeom prst="rect">
            <a:avLst/>
          </a:prstGeom>
          <a:noFill/>
          <a:ln>
            <a:noFill/>
          </a:ln>
        </p:spPr>
      </p:pic>
      <p:sp>
        <p:nvSpPr>
          <p:cNvPr id="1136" name="Shape 1136"/>
          <p:cNvSpPr/>
          <p:nvPr/>
        </p:nvSpPr>
        <p:spPr>
          <a:xfrm>
            <a:off x="1152117" y="5250001"/>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137" name="Shape 1137"/>
          <p:cNvSpPr/>
          <p:nvPr/>
        </p:nvSpPr>
        <p:spPr>
          <a:xfrm>
            <a:off x="1393275" y="7555925"/>
            <a:ext cx="812399" cy="1932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8" name="Shape 1138"/>
          <p:cNvSpPr/>
          <p:nvPr/>
        </p:nvSpPr>
        <p:spPr>
          <a:xfrm>
            <a:off x="1071400" y="6255750"/>
            <a:ext cx="3513000" cy="6318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9" name="Shape 1139"/>
          <p:cNvSpPr txBox="1"/>
          <p:nvPr/>
        </p:nvSpPr>
        <p:spPr>
          <a:xfrm>
            <a:off x="5142300" y="7695450"/>
            <a:ext cx="1499100" cy="46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25ms 마다 그리기 정보를 확인하고 서버에 보낸다.  </a:t>
            </a:r>
          </a:p>
        </p:txBody>
      </p:sp>
      <p:sp>
        <p:nvSpPr>
          <p:cNvPr id="1140" name="Shape 1140"/>
          <p:cNvSpPr/>
          <p:nvPr/>
        </p:nvSpPr>
        <p:spPr>
          <a:xfrm rot="-2169">
            <a:off x="4565504" y="8117009"/>
            <a:ext cx="475500" cy="191699"/>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141" name="Shape 1141"/>
          <p:cNvGrpSpPr/>
          <p:nvPr/>
        </p:nvGrpSpPr>
        <p:grpSpPr>
          <a:xfrm>
            <a:off x="6234826" y="4942274"/>
            <a:ext cx="728380" cy="1324415"/>
            <a:chOff x="0" y="-42"/>
            <a:chExt cx="1181037048" cy="2147483642"/>
          </a:xfrm>
        </p:grpSpPr>
        <p:sp>
          <p:nvSpPr>
            <p:cNvPr id="1142" name="Shape 114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43" name="Shape 1143"/>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144" name="Shape 1144"/>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145" name="Shape 1145"/>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146" name="Shape 1146"/>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147" name="Shape 114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grpSp>
        <p:nvGrpSpPr>
          <p:cNvPr id="82" name="Shape 82"/>
          <p:cNvGrpSpPr/>
          <p:nvPr/>
        </p:nvGrpSpPr>
        <p:grpSpPr>
          <a:xfrm>
            <a:off x="-25726" y="1198949"/>
            <a:ext cx="728380" cy="1324415"/>
            <a:chOff x="0" y="0"/>
            <a:chExt cx="1181037048" cy="2147483642"/>
          </a:xfrm>
        </p:grpSpPr>
        <p:sp>
          <p:nvSpPr>
            <p:cNvPr id="83" name="Shape 83"/>
            <p:cNvSpPr/>
            <p:nvPr/>
          </p:nvSpPr>
          <p:spPr>
            <a:xfrm rot="5400000">
              <a:off x="-5519724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4" name="Shape 84"/>
            <p:cNvSpPr txBox="1"/>
            <p:nvPr/>
          </p:nvSpPr>
          <p:spPr>
            <a:xfrm>
              <a:off x="111211800"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85" name="Shape 85"/>
            <p:cNvCxnSpPr/>
            <p:nvPr/>
          </p:nvCxnSpPr>
          <p:spPr>
            <a:xfrm>
              <a:off x="250450475" y="924203200"/>
              <a:ext cx="554914718" cy="0"/>
            </a:xfrm>
            <a:prstGeom prst="straightConnector1">
              <a:avLst/>
            </a:prstGeom>
            <a:noFill/>
            <a:ln cap="flat" cmpd="sng" w="25400">
              <a:solidFill>
                <a:schemeClr val="lt1"/>
              </a:solidFill>
              <a:prstDash val="solid"/>
              <a:miter/>
              <a:headEnd len="med" w="med" type="none"/>
              <a:tailEnd len="med" w="med" type="none"/>
            </a:ln>
          </p:spPr>
        </p:cxnSp>
        <p:sp>
          <p:nvSpPr>
            <p:cNvPr id="86" name="Shape 86"/>
            <p:cNvSpPr txBox="1"/>
            <p:nvPr/>
          </p:nvSpPr>
          <p:spPr>
            <a:xfrm>
              <a:off x="0" y="10342906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87" name="Shape 87"/>
          <p:cNvCxnSpPr/>
          <p:nvPr/>
        </p:nvCxnSpPr>
        <p:spPr>
          <a:xfrm>
            <a:off x="1196975"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88" name="Shape 88"/>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1-2. 벤치 마킹 사이트</a:t>
            </a:r>
          </a:p>
        </p:txBody>
      </p:sp>
      <p:sp>
        <p:nvSpPr>
          <p:cNvPr id="89" name="Shape 89"/>
          <p:cNvSpPr txBox="1"/>
          <p:nvPr/>
        </p:nvSpPr>
        <p:spPr>
          <a:xfrm>
            <a:off x="1052498" y="1127125"/>
            <a:ext cx="21294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airbnb</a:t>
            </a:r>
          </a:p>
        </p:txBody>
      </p:sp>
      <p:cxnSp>
        <p:nvCxnSpPr>
          <p:cNvPr id="90" name="Shape 90"/>
          <p:cNvCxnSpPr/>
          <p:nvPr/>
        </p:nvCxnSpPr>
        <p:spPr>
          <a:xfrm>
            <a:off x="1120787" y="5660450"/>
            <a:ext cx="4464000" cy="0"/>
          </a:xfrm>
          <a:prstGeom prst="straightConnector1">
            <a:avLst/>
          </a:prstGeom>
          <a:noFill/>
          <a:ln cap="flat" cmpd="sng" w="38100">
            <a:solidFill>
              <a:srgbClr val="F4969E"/>
            </a:solidFill>
            <a:prstDash val="solid"/>
            <a:miter/>
            <a:headEnd len="med" w="med" type="none"/>
            <a:tailEnd len="med" w="med" type="none"/>
          </a:ln>
        </p:spPr>
      </p:cxnSp>
      <p:sp>
        <p:nvSpPr>
          <p:cNvPr id="91" name="Shape 91"/>
          <p:cNvSpPr txBox="1"/>
          <p:nvPr/>
        </p:nvSpPr>
        <p:spPr>
          <a:xfrm>
            <a:off x="1052498" y="5219125"/>
            <a:ext cx="25235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StudyPal</a:t>
            </a:r>
          </a:p>
        </p:txBody>
      </p:sp>
      <p:grpSp>
        <p:nvGrpSpPr>
          <p:cNvPr id="92" name="Shape 92"/>
          <p:cNvGrpSpPr/>
          <p:nvPr/>
        </p:nvGrpSpPr>
        <p:grpSpPr>
          <a:xfrm>
            <a:off x="931229" y="1649763"/>
            <a:ext cx="5151786" cy="3547605"/>
            <a:chOff x="702650" y="1497325"/>
            <a:chExt cx="5514650" cy="3645299"/>
          </a:xfrm>
        </p:grpSpPr>
        <p:pic>
          <p:nvPicPr>
            <p:cNvPr id="93" name="Shape 93"/>
            <p:cNvPicPr preferRelativeResize="0"/>
            <p:nvPr/>
          </p:nvPicPr>
          <p:blipFill rotWithShape="1">
            <a:blip r:embed="rId3">
              <a:alphaModFix/>
            </a:blip>
            <a:srcRect b="0" l="0" r="0" t="0"/>
            <a:stretch/>
          </p:blipFill>
          <p:spPr>
            <a:xfrm>
              <a:off x="702650" y="1497325"/>
              <a:ext cx="5514648" cy="3645299"/>
            </a:xfrm>
            <a:prstGeom prst="rect">
              <a:avLst/>
            </a:prstGeom>
            <a:noFill/>
            <a:ln>
              <a:noFill/>
            </a:ln>
          </p:spPr>
        </p:pic>
        <p:pic>
          <p:nvPicPr>
            <p:cNvPr id="94" name="Shape 94"/>
            <p:cNvPicPr preferRelativeResize="0"/>
            <p:nvPr/>
          </p:nvPicPr>
          <p:blipFill rotWithShape="1">
            <a:blip r:embed="rId4">
              <a:alphaModFix/>
            </a:blip>
            <a:srcRect b="0" l="0" r="0" t="0"/>
            <a:stretch/>
          </p:blipFill>
          <p:spPr>
            <a:xfrm>
              <a:off x="907850" y="2138923"/>
              <a:ext cx="1984923" cy="1852876"/>
            </a:xfrm>
            <a:prstGeom prst="rect">
              <a:avLst/>
            </a:prstGeom>
            <a:noFill/>
            <a:ln>
              <a:noFill/>
            </a:ln>
          </p:spPr>
        </p:pic>
        <p:sp>
          <p:nvSpPr>
            <p:cNvPr id="95" name="Shape 95"/>
            <p:cNvSpPr txBox="1"/>
            <p:nvPr/>
          </p:nvSpPr>
          <p:spPr>
            <a:xfrm>
              <a:off x="1052500" y="4152525"/>
              <a:ext cx="1758000" cy="369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www.</a:t>
              </a:r>
              <a:r>
                <a:rPr b="1" i="0" lang="en-US" sz="1400" u="none" cap="none" strike="noStrike">
                  <a:solidFill>
                    <a:schemeClr val="dk1"/>
                  </a:solidFill>
                  <a:latin typeface="Arial"/>
                  <a:ea typeface="Arial"/>
                  <a:cs typeface="Arial"/>
                  <a:sym typeface="Arial"/>
                </a:rPr>
                <a:t>airbnb.com</a:t>
              </a:r>
              <a:r>
                <a:rPr b="0" i="0" lang="en-US" sz="1400" u="none" cap="none" strike="noStrike">
                  <a:solidFill>
                    <a:schemeClr val="dk1"/>
                  </a:solidFill>
                  <a:latin typeface="Arial"/>
                  <a:ea typeface="Arial"/>
                  <a:cs typeface="Arial"/>
                  <a:sym typeface="Arial"/>
                </a:rPr>
                <a:t>]</a:t>
              </a:r>
            </a:p>
          </p:txBody>
        </p:sp>
        <p:sp>
          <p:nvSpPr>
            <p:cNvPr id="96" name="Shape 96"/>
            <p:cNvSpPr txBox="1"/>
            <p:nvPr/>
          </p:nvSpPr>
          <p:spPr>
            <a:xfrm>
              <a:off x="3181900" y="2557976"/>
              <a:ext cx="3035400" cy="1811999"/>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메인 중앙 사용자의 편의를 위한 빠른 기능 위주의 UI</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공유경제를 활용한 숙박 제공을 스터디로 옴겨 적용시켜볼 만한 아이디어 및  핵심 레이아웃 </a:t>
              </a:r>
            </a:p>
          </p:txBody>
        </p:sp>
        <p:sp>
          <p:nvSpPr>
            <p:cNvPr id="97" name="Shape 97"/>
            <p:cNvSpPr txBox="1"/>
            <p:nvPr/>
          </p:nvSpPr>
          <p:spPr>
            <a:xfrm>
              <a:off x="3181900" y="1986525"/>
              <a:ext cx="1449000" cy="369900"/>
            </a:xfrm>
            <a:prstGeom prst="rect">
              <a:avLst/>
            </a:prstGeom>
            <a:noFill/>
            <a:ln cap="flat" cmpd="sng" w="28575">
              <a:solidFill>
                <a:srgbClr val="F4CCCC"/>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Arial"/>
                <a:buNone/>
              </a:pPr>
              <a:r>
                <a:rPr b="1" i="0" lang="en-US" sz="1400" u="none" cap="none" strike="noStrike">
                  <a:solidFill>
                    <a:srgbClr val="3D85C6"/>
                  </a:solidFill>
                  <a:latin typeface="Arial"/>
                  <a:ea typeface="Arial"/>
                  <a:cs typeface="Arial"/>
                  <a:sym typeface="Arial"/>
                </a:rPr>
                <a:t>벤치 마킹 요소</a:t>
              </a:r>
            </a:p>
          </p:txBody>
        </p:sp>
      </p:grpSp>
      <p:grpSp>
        <p:nvGrpSpPr>
          <p:cNvPr id="98" name="Shape 98"/>
          <p:cNvGrpSpPr/>
          <p:nvPr/>
        </p:nvGrpSpPr>
        <p:grpSpPr>
          <a:xfrm>
            <a:off x="841293" y="5882586"/>
            <a:ext cx="5151756" cy="3198269"/>
            <a:chOff x="688900" y="5806223"/>
            <a:chExt cx="5392250" cy="3341625"/>
          </a:xfrm>
        </p:grpSpPr>
        <p:pic>
          <p:nvPicPr>
            <p:cNvPr id="99" name="Shape 99"/>
            <p:cNvPicPr preferRelativeResize="0"/>
            <p:nvPr/>
          </p:nvPicPr>
          <p:blipFill rotWithShape="1">
            <a:blip r:embed="rId5">
              <a:alphaModFix/>
            </a:blip>
            <a:srcRect b="0" l="0" r="0" t="0"/>
            <a:stretch/>
          </p:blipFill>
          <p:spPr>
            <a:xfrm>
              <a:off x="688900" y="5806223"/>
              <a:ext cx="5392250" cy="3341625"/>
            </a:xfrm>
            <a:prstGeom prst="rect">
              <a:avLst/>
            </a:prstGeom>
            <a:noFill/>
            <a:ln>
              <a:noFill/>
            </a:ln>
          </p:spPr>
        </p:pic>
        <p:pic>
          <p:nvPicPr>
            <p:cNvPr id="100" name="Shape 100"/>
            <p:cNvPicPr preferRelativeResize="0"/>
            <p:nvPr/>
          </p:nvPicPr>
          <p:blipFill rotWithShape="1">
            <a:blip r:embed="rId6">
              <a:alphaModFix/>
            </a:blip>
            <a:srcRect b="0" l="0" r="0" t="0"/>
            <a:stretch/>
          </p:blipFill>
          <p:spPr>
            <a:xfrm>
              <a:off x="831650" y="6438125"/>
              <a:ext cx="1984924" cy="1852874"/>
            </a:xfrm>
            <a:prstGeom prst="rect">
              <a:avLst/>
            </a:prstGeom>
            <a:noFill/>
            <a:ln>
              <a:noFill/>
            </a:ln>
          </p:spPr>
        </p:pic>
        <p:sp>
          <p:nvSpPr>
            <p:cNvPr id="101" name="Shape 101"/>
            <p:cNvSpPr txBox="1"/>
            <p:nvPr/>
          </p:nvSpPr>
          <p:spPr>
            <a:xfrm>
              <a:off x="945100" y="8524650"/>
              <a:ext cx="1865400" cy="369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www.</a:t>
              </a:r>
              <a:r>
                <a:rPr b="1" i="0" lang="en-US" sz="1400" u="none" cap="none" strike="noStrike">
                  <a:solidFill>
                    <a:schemeClr val="dk1"/>
                  </a:solidFill>
                  <a:latin typeface="Arial"/>
                  <a:ea typeface="Arial"/>
                  <a:cs typeface="Arial"/>
                  <a:sym typeface="Arial"/>
                </a:rPr>
                <a:t>StudyPal.co]</a:t>
              </a:r>
            </a:p>
          </p:txBody>
        </p:sp>
        <p:sp>
          <p:nvSpPr>
            <p:cNvPr id="102" name="Shape 102"/>
            <p:cNvSpPr txBox="1"/>
            <p:nvPr/>
          </p:nvSpPr>
          <p:spPr>
            <a:xfrm>
              <a:off x="3045750" y="6438125"/>
              <a:ext cx="1449000" cy="369900"/>
            </a:xfrm>
            <a:prstGeom prst="rect">
              <a:avLst/>
            </a:prstGeom>
            <a:noFill/>
            <a:ln cap="flat" cmpd="sng" w="28575">
              <a:solidFill>
                <a:srgbClr val="F4CCCC"/>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Arial"/>
                <a:buNone/>
              </a:pPr>
              <a:r>
                <a:rPr b="1" i="0" lang="en-US" sz="1400" u="none" cap="none" strike="noStrike">
                  <a:solidFill>
                    <a:srgbClr val="3D85C6"/>
                  </a:solidFill>
                  <a:latin typeface="Arial"/>
                  <a:ea typeface="Arial"/>
                  <a:cs typeface="Arial"/>
                  <a:sym typeface="Arial"/>
                </a:rPr>
                <a:t>벤치 마킹 요소</a:t>
              </a:r>
            </a:p>
          </p:txBody>
        </p:sp>
        <p:sp>
          <p:nvSpPr>
            <p:cNvPr id="103" name="Shape 103"/>
            <p:cNvSpPr txBox="1"/>
            <p:nvPr/>
          </p:nvSpPr>
          <p:spPr>
            <a:xfrm>
              <a:off x="3045750" y="6950927"/>
              <a:ext cx="3035400" cy="1811999"/>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해당 홈페이지에서 제공하는 기능을 사용하기 위한 회원 가입을 위한 간단한 처리 요소를 도입</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스터디에 필요한 여러 가지 정보 입력 방법 및 스터디를 구성하여 이용할 방법을 벤치마킹</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grpSp>
      <p:sp>
        <p:nvSpPr>
          <p:cNvPr id="104" name="Shape 104"/>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05" name="Shape 105"/>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1" name="Shape 1151"/>
        <p:cNvGrpSpPr/>
        <p:nvPr/>
      </p:nvGrpSpPr>
      <p:grpSpPr>
        <a:xfrm>
          <a:off x="0" y="0"/>
          <a:ext cx="0" cy="0"/>
          <a:chOff x="0" y="0"/>
          <a:chExt cx="0" cy="0"/>
        </a:xfrm>
      </p:grpSpPr>
      <p:grpSp>
        <p:nvGrpSpPr>
          <p:cNvPr id="1152" name="Shape 1152"/>
          <p:cNvGrpSpPr/>
          <p:nvPr/>
        </p:nvGrpSpPr>
        <p:grpSpPr>
          <a:xfrm>
            <a:off x="1079" y="4792516"/>
            <a:ext cx="728380" cy="1679951"/>
            <a:chOff x="0" y="0"/>
            <a:chExt cx="1181686342" cy="2147483647"/>
          </a:xfrm>
        </p:grpSpPr>
        <p:sp>
          <p:nvSpPr>
            <p:cNvPr id="1153" name="Shape 1153"/>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54" name="Shape 1154"/>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155" name="Shape 1155"/>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156" name="Shape 1156"/>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157" name="Shape 1157"/>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158" name="Shape 115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159" name="Shape 1159"/>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실시간 음성 공유  </a:t>
            </a:r>
          </a:p>
        </p:txBody>
      </p:sp>
      <p:sp>
        <p:nvSpPr>
          <p:cNvPr id="1160" name="Shape 1160"/>
          <p:cNvSpPr/>
          <p:nvPr/>
        </p:nvSpPr>
        <p:spPr>
          <a:xfrm>
            <a:off x="3753444" y="3865542"/>
            <a:ext cx="432299" cy="263100"/>
          </a:xfrm>
          <a:prstGeom prst="wedgeEllipseCallout">
            <a:avLst>
              <a:gd fmla="val 21987" name="adj1"/>
              <a:gd fmla="val 8317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161" name="Shape 1161"/>
          <p:cNvSpPr/>
          <p:nvPr/>
        </p:nvSpPr>
        <p:spPr>
          <a:xfrm>
            <a:off x="4934469" y="3974717"/>
            <a:ext cx="432299" cy="263100"/>
          </a:xfrm>
          <a:prstGeom prst="wedgeEllipseCallout">
            <a:avLst>
              <a:gd fmla="val -17718" name="adj1"/>
              <a:gd fmla="val 85275"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pic>
        <p:nvPicPr>
          <p:cNvPr id="1162" name="Shape 1162"/>
          <p:cNvPicPr preferRelativeResize="0"/>
          <p:nvPr/>
        </p:nvPicPr>
        <p:blipFill rotWithShape="1">
          <a:blip r:embed="rId3">
            <a:alphaModFix/>
          </a:blip>
          <a:srcRect b="0" l="0" r="0" t="0"/>
          <a:stretch/>
        </p:blipFill>
        <p:spPr>
          <a:xfrm>
            <a:off x="949050" y="1985394"/>
            <a:ext cx="3717106" cy="1805748"/>
          </a:xfrm>
          <a:prstGeom prst="rect">
            <a:avLst/>
          </a:prstGeom>
          <a:noFill/>
          <a:ln>
            <a:noFill/>
          </a:ln>
        </p:spPr>
      </p:pic>
      <p:pic>
        <p:nvPicPr>
          <p:cNvPr id="1163" name="Shape 1163"/>
          <p:cNvPicPr preferRelativeResize="0"/>
          <p:nvPr/>
        </p:nvPicPr>
        <p:blipFill rotWithShape="1">
          <a:blip r:embed="rId4">
            <a:alphaModFix/>
          </a:blip>
          <a:srcRect b="0" l="0" r="0" t="0"/>
          <a:stretch/>
        </p:blipFill>
        <p:spPr>
          <a:xfrm>
            <a:off x="2613348" y="2662421"/>
            <a:ext cx="3353127" cy="1848391"/>
          </a:xfrm>
          <a:prstGeom prst="rect">
            <a:avLst/>
          </a:prstGeom>
          <a:noFill/>
          <a:ln>
            <a:noFill/>
          </a:ln>
        </p:spPr>
      </p:pic>
      <p:sp>
        <p:nvSpPr>
          <p:cNvPr id="1164" name="Shape 1164"/>
          <p:cNvSpPr txBox="1"/>
          <p:nvPr/>
        </p:nvSpPr>
        <p:spPr>
          <a:xfrm>
            <a:off x="983825" y="4896975"/>
            <a:ext cx="66564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방장은 오디오 방송을 할 수 있고 일반 회원은 이를 실시간으로 들을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165" name="Shape 1165"/>
          <p:cNvPicPr preferRelativeResize="0"/>
          <p:nvPr/>
        </p:nvPicPr>
        <p:blipFill rotWithShape="1">
          <a:blip r:embed="rId5">
            <a:alphaModFix/>
          </a:blip>
          <a:srcRect b="0" l="0" r="0" t="0"/>
          <a:stretch/>
        </p:blipFill>
        <p:spPr>
          <a:xfrm>
            <a:off x="727525" y="6037632"/>
            <a:ext cx="4029996" cy="2706079"/>
          </a:xfrm>
          <a:prstGeom prst="rect">
            <a:avLst/>
          </a:prstGeom>
          <a:noFill/>
          <a:ln>
            <a:noFill/>
          </a:ln>
        </p:spPr>
      </p:pic>
      <p:sp>
        <p:nvSpPr>
          <p:cNvPr id="1166" name="Shape 1166"/>
          <p:cNvSpPr txBox="1"/>
          <p:nvPr/>
        </p:nvSpPr>
        <p:spPr>
          <a:xfrm>
            <a:off x="3657098" y="5974498"/>
            <a:ext cx="2773499" cy="332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1.param값으로 braodcastId 넘어온 경우</a:t>
            </a:r>
          </a:p>
        </p:txBody>
      </p:sp>
      <p:sp>
        <p:nvSpPr>
          <p:cNvPr id="1167" name="Shape 1167"/>
          <p:cNvSpPr/>
          <p:nvPr/>
        </p:nvSpPr>
        <p:spPr>
          <a:xfrm>
            <a:off x="3316917" y="6037632"/>
            <a:ext cx="298500" cy="1725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8" name="Shape 1168"/>
          <p:cNvSpPr txBox="1"/>
          <p:nvPr/>
        </p:nvSpPr>
        <p:spPr>
          <a:xfrm>
            <a:off x="1001478" y="5354175"/>
            <a:ext cx="56877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2. 일반 회원은 오디오 방송을 할 수 없고 오직 들을 수만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169" name="Shape 1169"/>
          <p:cNvSpPr/>
          <p:nvPr/>
        </p:nvSpPr>
        <p:spPr>
          <a:xfrm>
            <a:off x="1759502" y="7088890"/>
            <a:ext cx="778800" cy="1649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0" name="Shape 1170"/>
          <p:cNvSpPr/>
          <p:nvPr/>
        </p:nvSpPr>
        <p:spPr>
          <a:xfrm>
            <a:off x="3558235" y="7214196"/>
            <a:ext cx="389100" cy="1638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1" name="Shape 1171"/>
          <p:cNvSpPr txBox="1"/>
          <p:nvPr/>
        </p:nvSpPr>
        <p:spPr>
          <a:xfrm>
            <a:off x="4009539" y="7105457"/>
            <a:ext cx="2679599" cy="316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1.방이 열려 있을 경우만 </a:t>
            </a:r>
          </a:p>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join할 수 있다.</a:t>
            </a:r>
          </a:p>
        </p:txBody>
      </p:sp>
      <p:sp>
        <p:nvSpPr>
          <p:cNvPr id="1172" name="Shape 1172"/>
          <p:cNvSpPr/>
          <p:nvPr/>
        </p:nvSpPr>
        <p:spPr>
          <a:xfrm>
            <a:off x="3398312" y="8069528"/>
            <a:ext cx="389100" cy="1638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3" name="Shape 1173"/>
          <p:cNvSpPr txBox="1"/>
          <p:nvPr/>
        </p:nvSpPr>
        <p:spPr>
          <a:xfrm>
            <a:off x="3864607" y="7993385"/>
            <a:ext cx="2679599" cy="316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2.param값이 num일 경우 방을 새로</a:t>
            </a:r>
          </a:p>
          <a:p>
            <a:pPr indent="0" lvl="0" marL="0" marR="0" rtl="0" algn="l">
              <a:lnSpc>
                <a:spcPct val="100000"/>
              </a:lnSpc>
              <a:spcBef>
                <a:spcPts val="0"/>
              </a:spcBef>
              <a:spcAft>
                <a:spcPts val="0"/>
              </a:spcAft>
              <a:buClr>
                <a:schemeClr val="dk2"/>
              </a:buClr>
              <a:buSzPct val="25000"/>
              <a:buFont typeface="Arial"/>
              <a:buNone/>
            </a:pPr>
            <a:r>
              <a:rPr b="1" i="0" lang="en-US" sz="1200" u="none" cap="none" strike="noStrike">
                <a:solidFill>
                  <a:schemeClr val="dk2"/>
                </a:solidFill>
                <a:latin typeface="Arial"/>
                <a:ea typeface="Arial"/>
                <a:cs typeface="Arial"/>
                <a:sym typeface="Arial"/>
              </a:rPr>
              <a:t>open 한다.</a:t>
            </a:r>
          </a:p>
        </p:txBody>
      </p:sp>
      <p:sp>
        <p:nvSpPr>
          <p:cNvPr id="1174" name="Shape 1174"/>
          <p:cNvSpPr/>
          <p:nvPr/>
        </p:nvSpPr>
        <p:spPr>
          <a:xfrm>
            <a:off x="908737" y="6053098"/>
            <a:ext cx="2041499" cy="1649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5" name="Shape 1175"/>
          <p:cNvSpPr/>
          <p:nvPr/>
        </p:nvSpPr>
        <p:spPr>
          <a:xfrm>
            <a:off x="1018413" y="8068886"/>
            <a:ext cx="336900" cy="1649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6" name="Shape 1176"/>
          <p:cNvSpPr/>
          <p:nvPr/>
        </p:nvSpPr>
        <p:spPr>
          <a:xfrm>
            <a:off x="2709375" y="2662416"/>
            <a:ext cx="375600" cy="209699"/>
          </a:xfrm>
          <a:prstGeom prst="wedgeEllipseCallout">
            <a:avLst>
              <a:gd fmla="val 41812" name="adj1"/>
              <a:gd fmla="val 9625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177" name="Shape 1177"/>
          <p:cNvSpPr/>
          <p:nvPr/>
        </p:nvSpPr>
        <p:spPr>
          <a:xfrm>
            <a:off x="1126809" y="1842924"/>
            <a:ext cx="375600" cy="209699"/>
          </a:xfrm>
          <a:prstGeom prst="wedgeEllipseCallout">
            <a:avLst>
              <a:gd fmla="val 41812" name="adj1"/>
              <a:gd fmla="val 9625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178" name="Shape 1178"/>
          <p:cNvSpPr/>
          <p:nvPr/>
        </p:nvSpPr>
        <p:spPr>
          <a:xfrm>
            <a:off x="895915" y="4946792"/>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179" name="Shape 1179"/>
          <p:cNvSpPr/>
          <p:nvPr/>
        </p:nvSpPr>
        <p:spPr>
          <a:xfrm>
            <a:off x="895915" y="5403992"/>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180" name="Shape 1180"/>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181" name="Shape 1181"/>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5" name="Shape 1185"/>
        <p:cNvGrpSpPr/>
        <p:nvPr/>
      </p:nvGrpSpPr>
      <p:grpSpPr>
        <a:xfrm>
          <a:off x="0" y="0"/>
          <a:ext cx="0" cy="0"/>
          <a:chOff x="0" y="0"/>
          <a:chExt cx="0" cy="0"/>
        </a:xfrm>
      </p:grpSpPr>
      <p:cxnSp>
        <p:nvCxnSpPr>
          <p:cNvPr id="1186" name="Shape 1186"/>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187" name="Shape 118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188" name="Shape 1188"/>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캔버스 녹화  </a:t>
            </a:r>
          </a:p>
        </p:txBody>
      </p:sp>
      <p:sp>
        <p:nvSpPr>
          <p:cNvPr id="1189" name="Shape 1189"/>
          <p:cNvSpPr txBox="1"/>
          <p:nvPr/>
        </p:nvSpPr>
        <p:spPr>
          <a:xfrm>
            <a:off x="1509700" y="4988475"/>
            <a:ext cx="51426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캔버스 실시간 공유 내용을 녹화하고 다시 보기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190" name="Shape 1190"/>
          <p:cNvPicPr preferRelativeResize="0"/>
          <p:nvPr/>
        </p:nvPicPr>
        <p:blipFill rotWithShape="1">
          <a:blip r:embed="rId3">
            <a:alphaModFix/>
          </a:blip>
          <a:srcRect b="0" l="0" r="0" t="0"/>
          <a:stretch/>
        </p:blipFill>
        <p:spPr>
          <a:xfrm>
            <a:off x="1208269" y="1839150"/>
            <a:ext cx="3203120" cy="1905028"/>
          </a:xfrm>
          <a:prstGeom prst="rect">
            <a:avLst/>
          </a:prstGeom>
          <a:noFill/>
          <a:ln>
            <a:noFill/>
          </a:ln>
        </p:spPr>
      </p:pic>
      <p:pic>
        <p:nvPicPr>
          <p:cNvPr id="1191" name="Shape 1191"/>
          <p:cNvPicPr preferRelativeResize="0"/>
          <p:nvPr/>
        </p:nvPicPr>
        <p:blipFill rotWithShape="1">
          <a:blip r:embed="rId4">
            <a:alphaModFix/>
          </a:blip>
          <a:srcRect b="0" l="0" r="0" t="0"/>
          <a:stretch/>
        </p:blipFill>
        <p:spPr>
          <a:xfrm>
            <a:off x="2641251" y="2621885"/>
            <a:ext cx="3371696" cy="2121712"/>
          </a:xfrm>
          <a:prstGeom prst="rect">
            <a:avLst/>
          </a:prstGeom>
          <a:noFill/>
          <a:ln>
            <a:noFill/>
          </a:ln>
        </p:spPr>
      </p:pic>
      <p:pic>
        <p:nvPicPr>
          <p:cNvPr id="1192" name="Shape 1192"/>
          <p:cNvPicPr preferRelativeResize="0"/>
          <p:nvPr/>
        </p:nvPicPr>
        <p:blipFill rotWithShape="1">
          <a:blip r:embed="rId5">
            <a:alphaModFix/>
          </a:blip>
          <a:srcRect b="0" l="0" r="0" t="0"/>
          <a:stretch/>
        </p:blipFill>
        <p:spPr>
          <a:xfrm>
            <a:off x="1068950" y="5675010"/>
            <a:ext cx="4864449" cy="3027975"/>
          </a:xfrm>
          <a:prstGeom prst="rect">
            <a:avLst/>
          </a:prstGeom>
          <a:noFill/>
          <a:ln>
            <a:noFill/>
          </a:ln>
        </p:spPr>
      </p:pic>
      <p:sp>
        <p:nvSpPr>
          <p:cNvPr id="1193" name="Shape 1193"/>
          <p:cNvSpPr/>
          <p:nvPr/>
        </p:nvSpPr>
        <p:spPr>
          <a:xfrm>
            <a:off x="1637850" y="6702386"/>
            <a:ext cx="1293599" cy="2247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4" name="Shape 1194"/>
          <p:cNvSpPr/>
          <p:nvPr/>
        </p:nvSpPr>
        <p:spPr>
          <a:xfrm>
            <a:off x="1150600" y="5713762"/>
            <a:ext cx="2766300" cy="4683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5" name="Shape 1195"/>
          <p:cNvSpPr/>
          <p:nvPr/>
        </p:nvSpPr>
        <p:spPr>
          <a:xfrm>
            <a:off x="2429900" y="7447411"/>
            <a:ext cx="2247599" cy="3003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6" name="Shape 1196"/>
          <p:cNvSpPr/>
          <p:nvPr/>
        </p:nvSpPr>
        <p:spPr>
          <a:xfrm>
            <a:off x="813699" y="2156382"/>
            <a:ext cx="394798" cy="243000"/>
          </a:xfrm>
          <a:prstGeom prst="wedgeEllipseCallout">
            <a:avLst>
              <a:gd fmla="val 41812" name="adj1"/>
              <a:gd fmla="val 9625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197" name="Shape 1197"/>
          <p:cNvSpPr/>
          <p:nvPr/>
        </p:nvSpPr>
        <p:spPr>
          <a:xfrm>
            <a:off x="1434625" y="5044237"/>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grpSp>
        <p:nvGrpSpPr>
          <p:cNvPr id="1198" name="Shape 1198"/>
          <p:cNvGrpSpPr/>
          <p:nvPr/>
        </p:nvGrpSpPr>
        <p:grpSpPr>
          <a:xfrm>
            <a:off x="6234826" y="4942274"/>
            <a:ext cx="728380" cy="1324415"/>
            <a:chOff x="0" y="-42"/>
            <a:chExt cx="1181037048" cy="2147483642"/>
          </a:xfrm>
        </p:grpSpPr>
        <p:sp>
          <p:nvSpPr>
            <p:cNvPr id="1199" name="Shape 1199"/>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00" name="Shape 1200"/>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201" name="Shape 1201"/>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202" name="Shape 1202"/>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203" name="Shape 1203"/>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204" name="Shape 1204"/>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grpSp>
        <p:nvGrpSpPr>
          <p:cNvPr id="1209" name="Shape 1209"/>
          <p:cNvGrpSpPr/>
          <p:nvPr/>
        </p:nvGrpSpPr>
        <p:grpSpPr>
          <a:xfrm>
            <a:off x="1079" y="4792516"/>
            <a:ext cx="728380" cy="1679951"/>
            <a:chOff x="0" y="0"/>
            <a:chExt cx="1181686342" cy="2147483647"/>
          </a:xfrm>
        </p:grpSpPr>
        <p:sp>
          <p:nvSpPr>
            <p:cNvPr id="1210" name="Shape 1210"/>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11" name="Shape 1211"/>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212" name="Shape 1212"/>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213" name="Shape 1213"/>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214" name="Shape 1214"/>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215" name="Shape 121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5-1. 핵심 기능</a:t>
            </a:r>
          </a:p>
        </p:txBody>
      </p:sp>
      <p:sp>
        <p:nvSpPr>
          <p:cNvPr id="1216" name="Shape 121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캔버스 녹화  </a:t>
            </a:r>
          </a:p>
        </p:txBody>
      </p:sp>
      <p:sp>
        <p:nvSpPr>
          <p:cNvPr id="1217" name="Shape 1217"/>
          <p:cNvSpPr txBox="1"/>
          <p:nvPr/>
        </p:nvSpPr>
        <p:spPr>
          <a:xfrm>
            <a:off x="1241725" y="4515975"/>
            <a:ext cx="51426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실시간으로 채팅을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218" name="Shape 1218"/>
          <p:cNvSpPr txBox="1"/>
          <p:nvPr/>
        </p:nvSpPr>
        <p:spPr>
          <a:xfrm>
            <a:off x="1218305" y="4767439"/>
            <a:ext cx="51426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채팅 내용은 db에 저장 된다.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219" name="Shape 1219"/>
          <p:cNvPicPr preferRelativeResize="0"/>
          <p:nvPr/>
        </p:nvPicPr>
        <p:blipFill rotWithShape="1">
          <a:blip r:embed="rId3">
            <a:alphaModFix/>
          </a:blip>
          <a:srcRect b="0" l="0" r="0" t="0"/>
          <a:stretch/>
        </p:blipFill>
        <p:spPr>
          <a:xfrm>
            <a:off x="1204900" y="7091796"/>
            <a:ext cx="4225548" cy="1747399"/>
          </a:xfrm>
          <a:prstGeom prst="rect">
            <a:avLst/>
          </a:prstGeom>
          <a:noFill/>
          <a:ln>
            <a:noFill/>
          </a:ln>
        </p:spPr>
      </p:pic>
      <p:pic>
        <p:nvPicPr>
          <p:cNvPr id="1220" name="Shape 1220"/>
          <p:cNvPicPr preferRelativeResize="0"/>
          <p:nvPr/>
        </p:nvPicPr>
        <p:blipFill rotWithShape="1">
          <a:blip r:embed="rId4">
            <a:alphaModFix/>
          </a:blip>
          <a:srcRect b="0" l="0" r="0" t="0"/>
          <a:stretch/>
        </p:blipFill>
        <p:spPr>
          <a:xfrm>
            <a:off x="1321124" y="5446625"/>
            <a:ext cx="4066115" cy="1561199"/>
          </a:xfrm>
          <a:prstGeom prst="rect">
            <a:avLst/>
          </a:prstGeom>
          <a:noFill/>
          <a:ln>
            <a:noFill/>
          </a:ln>
        </p:spPr>
      </p:pic>
      <p:pic>
        <p:nvPicPr>
          <p:cNvPr id="1221" name="Shape 1221"/>
          <p:cNvPicPr preferRelativeResize="0"/>
          <p:nvPr/>
        </p:nvPicPr>
        <p:blipFill rotWithShape="1">
          <a:blip r:embed="rId5">
            <a:alphaModFix/>
          </a:blip>
          <a:srcRect b="0" l="0" r="0" t="0"/>
          <a:stretch/>
        </p:blipFill>
        <p:spPr>
          <a:xfrm>
            <a:off x="936925" y="1860199"/>
            <a:ext cx="4995230" cy="2446049"/>
          </a:xfrm>
          <a:prstGeom prst="rect">
            <a:avLst/>
          </a:prstGeom>
          <a:noFill/>
          <a:ln>
            <a:noFill/>
          </a:ln>
        </p:spPr>
      </p:pic>
      <p:sp>
        <p:nvSpPr>
          <p:cNvPr id="1222" name="Shape 1222"/>
          <p:cNvSpPr/>
          <p:nvPr/>
        </p:nvSpPr>
        <p:spPr>
          <a:xfrm>
            <a:off x="2104050" y="6275850"/>
            <a:ext cx="1596300" cy="2247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3" name="Shape 1223"/>
          <p:cNvSpPr/>
          <p:nvPr/>
        </p:nvSpPr>
        <p:spPr>
          <a:xfrm>
            <a:off x="2377450" y="8010100"/>
            <a:ext cx="2723100" cy="2247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4" name="Shape 1224"/>
          <p:cNvSpPr/>
          <p:nvPr/>
        </p:nvSpPr>
        <p:spPr>
          <a:xfrm>
            <a:off x="1165525" y="4554083"/>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225" name="Shape 1225"/>
          <p:cNvSpPr/>
          <p:nvPr/>
        </p:nvSpPr>
        <p:spPr>
          <a:xfrm>
            <a:off x="1165915" y="4817183"/>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 </a:t>
            </a:r>
          </a:p>
        </p:txBody>
      </p:sp>
      <p:sp>
        <p:nvSpPr>
          <p:cNvPr id="1226" name="Shape 122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227" name="Shape 1227"/>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1" name="Shape 1231"/>
        <p:cNvGrpSpPr/>
        <p:nvPr/>
      </p:nvGrpSpPr>
      <p:grpSpPr>
        <a:xfrm>
          <a:off x="0" y="0"/>
          <a:ext cx="0" cy="0"/>
          <a:chOff x="0" y="0"/>
          <a:chExt cx="0" cy="0"/>
        </a:xfrm>
      </p:grpSpPr>
      <p:pic>
        <p:nvPicPr>
          <p:cNvPr id="1232" name="Shape 1232"/>
          <p:cNvPicPr preferRelativeResize="0"/>
          <p:nvPr/>
        </p:nvPicPr>
        <p:blipFill rotWithShape="1">
          <a:blip r:embed="rId3">
            <a:alphaModFix/>
          </a:blip>
          <a:srcRect b="0" l="0" r="0" t="0"/>
          <a:stretch/>
        </p:blipFill>
        <p:spPr>
          <a:xfrm>
            <a:off x="1085000" y="1858875"/>
            <a:ext cx="4274445" cy="3338112"/>
          </a:xfrm>
          <a:prstGeom prst="rect">
            <a:avLst/>
          </a:prstGeom>
          <a:noFill/>
          <a:ln>
            <a:noFill/>
          </a:ln>
        </p:spPr>
      </p:pic>
      <p:sp>
        <p:nvSpPr>
          <p:cNvPr id="1233" name="Shape 123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pic>
        <p:nvPicPr>
          <p:cNvPr id="1234" name="Shape 1234"/>
          <p:cNvPicPr preferRelativeResize="0"/>
          <p:nvPr/>
        </p:nvPicPr>
        <p:blipFill rotWithShape="1">
          <a:blip r:embed="rId4">
            <a:alphaModFix/>
          </a:blip>
          <a:srcRect b="0" l="0" r="0" t="0"/>
          <a:stretch/>
        </p:blipFill>
        <p:spPr>
          <a:xfrm>
            <a:off x="1290562" y="5433100"/>
            <a:ext cx="4546760" cy="672431"/>
          </a:xfrm>
          <a:prstGeom prst="rect">
            <a:avLst/>
          </a:prstGeom>
          <a:noFill/>
          <a:ln>
            <a:noFill/>
          </a:ln>
        </p:spPr>
      </p:pic>
      <p:cxnSp>
        <p:nvCxnSpPr>
          <p:cNvPr id="1235" name="Shape 1235"/>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pic>
        <p:nvPicPr>
          <p:cNvPr id="1236" name="Shape 1236"/>
          <p:cNvPicPr preferRelativeResize="0"/>
          <p:nvPr/>
        </p:nvPicPr>
        <p:blipFill rotWithShape="1">
          <a:blip r:embed="rId5">
            <a:alphaModFix/>
          </a:blip>
          <a:srcRect b="0" l="0" r="0" t="0"/>
          <a:stretch/>
        </p:blipFill>
        <p:spPr>
          <a:xfrm>
            <a:off x="3918421" y="2081491"/>
            <a:ext cx="2018553" cy="1469358"/>
          </a:xfrm>
          <a:prstGeom prst="rect">
            <a:avLst/>
          </a:prstGeom>
          <a:noFill/>
          <a:ln>
            <a:noFill/>
          </a:ln>
        </p:spPr>
      </p:pic>
      <p:sp>
        <p:nvSpPr>
          <p:cNvPr id="1237" name="Shape 1237"/>
          <p:cNvSpPr/>
          <p:nvPr/>
        </p:nvSpPr>
        <p:spPr>
          <a:xfrm>
            <a:off x="2774830" y="4549176"/>
            <a:ext cx="407100" cy="246299"/>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238" name="Shape 1238"/>
          <p:cNvSpPr/>
          <p:nvPr/>
        </p:nvSpPr>
        <p:spPr>
          <a:xfrm>
            <a:off x="3981282" y="4549176"/>
            <a:ext cx="407100" cy="246299"/>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239" name="Shape 1239"/>
          <p:cNvSpPr/>
          <p:nvPr/>
        </p:nvSpPr>
        <p:spPr>
          <a:xfrm>
            <a:off x="3774971" y="1902788"/>
            <a:ext cx="407100" cy="246299"/>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240" name="Shape 1240"/>
          <p:cNvSpPr/>
          <p:nvPr/>
        </p:nvSpPr>
        <p:spPr>
          <a:xfrm>
            <a:off x="5101239" y="5433100"/>
            <a:ext cx="401099" cy="184500"/>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241" name="Shape 1241"/>
          <p:cNvSpPr txBox="1"/>
          <p:nvPr/>
        </p:nvSpPr>
        <p:spPr>
          <a:xfrm>
            <a:off x="1235825" y="7125425"/>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[1] 실시간 중복검사 및 비밀번호 유효성체크 , DatePicker를 이용,</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개인의 기본정보를 바탕으로 회원가입을한다.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[2~3]   또는 페이스북 로그인을 통한 회원가입이 가능하다.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[4]  Cocoro 로그인 틀린 정보를 입력했을시 에러메세지 출력 </a:t>
            </a:r>
          </a:p>
        </p:txBody>
      </p:sp>
      <p:pic>
        <p:nvPicPr>
          <p:cNvPr id="1242" name="Shape 1242"/>
          <p:cNvPicPr preferRelativeResize="0"/>
          <p:nvPr/>
        </p:nvPicPr>
        <p:blipFill rotWithShape="1">
          <a:blip r:embed="rId6">
            <a:alphaModFix/>
          </a:blip>
          <a:srcRect b="0" l="0" r="0" t="0"/>
          <a:stretch/>
        </p:blipFill>
        <p:spPr>
          <a:xfrm>
            <a:off x="993774" y="6008160"/>
            <a:ext cx="4145290" cy="811839"/>
          </a:xfrm>
          <a:prstGeom prst="rect">
            <a:avLst/>
          </a:prstGeom>
          <a:noFill/>
          <a:ln>
            <a:noFill/>
          </a:ln>
        </p:spPr>
      </p:pic>
      <p:sp>
        <p:nvSpPr>
          <p:cNvPr id="1243" name="Shape 124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회원가입 &amp; 로그인</a:t>
            </a:r>
          </a:p>
        </p:txBody>
      </p:sp>
      <p:grpSp>
        <p:nvGrpSpPr>
          <p:cNvPr id="1244" name="Shape 1244"/>
          <p:cNvGrpSpPr/>
          <p:nvPr/>
        </p:nvGrpSpPr>
        <p:grpSpPr>
          <a:xfrm>
            <a:off x="6234826" y="4942274"/>
            <a:ext cx="728380" cy="1324415"/>
            <a:chOff x="0" y="-42"/>
            <a:chExt cx="1181037048" cy="2147483642"/>
          </a:xfrm>
        </p:grpSpPr>
        <p:sp>
          <p:nvSpPr>
            <p:cNvPr id="1245" name="Shape 1245"/>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46" name="Shape 1246"/>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247" name="Shape 1247"/>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248" name="Shape 1248"/>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249" name="Shape 1249"/>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250" name="Shape 1250"/>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4" name="Shape 1254"/>
        <p:cNvGrpSpPr/>
        <p:nvPr/>
      </p:nvGrpSpPr>
      <p:grpSpPr>
        <a:xfrm>
          <a:off x="0" y="0"/>
          <a:ext cx="0" cy="0"/>
          <a:chOff x="0" y="0"/>
          <a:chExt cx="0" cy="0"/>
        </a:xfrm>
      </p:grpSpPr>
      <p:cxnSp>
        <p:nvCxnSpPr>
          <p:cNvPr id="1255" name="Shape 1255"/>
          <p:cNvCxnSpPr/>
          <p:nvPr/>
        </p:nvCxnSpPr>
        <p:spPr>
          <a:xfrm>
            <a:off x="1268412" y="1568450"/>
            <a:ext cx="4464050" cy="0"/>
          </a:xfrm>
          <a:prstGeom prst="straightConnector1">
            <a:avLst/>
          </a:prstGeom>
          <a:noFill/>
          <a:ln cap="flat" cmpd="sng" w="38100">
            <a:solidFill>
              <a:srgbClr val="558ED5"/>
            </a:solidFill>
            <a:prstDash val="solid"/>
            <a:miter/>
            <a:headEnd len="med" w="med" type="none"/>
            <a:tailEnd len="med" w="med" type="none"/>
          </a:ln>
        </p:spPr>
      </p:cxnSp>
      <p:pic>
        <p:nvPicPr>
          <p:cNvPr id="1256" name="Shape 1256"/>
          <p:cNvPicPr preferRelativeResize="0"/>
          <p:nvPr/>
        </p:nvPicPr>
        <p:blipFill rotWithShape="1">
          <a:blip r:embed="rId3">
            <a:alphaModFix/>
          </a:blip>
          <a:srcRect b="0" l="0" r="0" t="0"/>
          <a:stretch/>
        </p:blipFill>
        <p:spPr>
          <a:xfrm>
            <a:off x="1006824" y="5066860"/>
            <a:ext cx="4853961" cy="1261851"/>
          </a:xfrm>
          <a:prstGeom prst="rect">
            <a:avLst/>
          </a:prstGeom>
          <a:noFill/>
          <a:ln>
            <a:noFill/>
          </a:ln>
        </p:spPr>
      </p:pic>
      <p:pic>
        <p:nvPicPr>
          <p:cNvPr id="1257" name="Shape 1257"/>
          <p:cNvPicPr preferRelativeResize="0"/>
          <p:nvPr/>
        </p:nvPicPr>
        <p:blipFill rotWithShape="1">
          <a:blip r:embed="rId4">
            <a:alphaModFix/>
          </a:blip>
          <a:srcRect b="0" l="0" r="0" t="0"/>
          <a:stretch/>
        </p:blipFill>
        <p:spPr>
          <a:xfrm>
            <a:off x="3460625" y="2846925"/>
            <a:ext cx="2400162" cy="2127048"/>
          </a:xfrm>
          <a:prstGeom prst="rect">
            <a:avLst/>
          </a:prstGeom>
          <a:noFill/>
          <a:ln>
            <a:noFill/>
          </a:ln>
        </p:spPr>
      </p:pic>
      <p:pic>
        <p:nvPicPr>
          <p:cNvPr id="1258" name="Shape 1258"/>
          <p:cNvPicPr preferRelativeResize="0"/>
          <p:nvPr/>
        </p:nvPicPr>
        <p:blipFill rotWithShape="1">
          <a:blip r:embed="rId5">
            <a:alphaModFix/>
          </a:blip>
          <a:srcRect b="0" l="0" r="0" t="0"/>
          <a:stretch/>
        </p:blipFill>
        <p:spPr>
          <a:xfrm>
            <a:off x="1085637" y="1773021"/>
            <a:ext cx="4853961" cy="929384"/>
          </a:xfrm>
          <a:prstGeom prst="rect">
            <a:avLst/>
          </a:prstGeom>
          <a:noFill/>
          <a:ln>
            <a:noFill/>
          </a:ln>
        </p:spPr>
      </p:pic>
      <p:pic>
        <p:nvPicPr>
          <p:cNvPr id="1259" name="Shape 1259"/>
          <p:cNvPicPr preferRelativeResize="0"/>
          <p:nvPr/>
        </p:nvPicPr>
        <p:blipFill rotWithShape="1">
          <a:blip r:embed="rId6">
            <a:alphaModFix/>
          </a:blip>
          <a:srcRect b="0" l="0" r="0" t="0"/>
          <a:stretch/>
        </p:blipFill>
        <p:spPr>
          <a:xfrm>
            <a:off x="1006825" y="2826932"/>
            <a:ext cx="2545527" cy="2224753"/>
          </a:xfrm>
          <a:prstGeom prst="rect">
            <a:avLst/>
          </a:prstGeom>
          <a:noFill/>
          <a:ln>
            <a:noFill/>
          </a:ln>
        </p:spPr>
      </p:pic>
      <p:sp>
        <p:nvSpPr>
          <p:cNvPr id="1260" name="Shape 1260"/>
          <p:cNvSpPr/>
          <p:nvPr/>
        </p:nvSpPr>
        <p:spPr>
          <a:xfrm>
            <a:off x="5313928" y="1733375"/>
            <a:ext cx="393900" cy="251699"/>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261" name="Shape 1261"/>
          <p:cNvSpPr/>
          <p:nvPr/>
        </p:nvSpPr>
        <p:spPr>
          <a:xfrm>
            <a:off x="1006833" y="2161452"/>
            <a:ext cx="393900" cy="251699"/>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pic>
        <p:nvPicPr>
          <p:cNvPr id="1262" name="Shape 1262"/>
          <p:cNvPicPr preferRelativeResize="0"/>
          <p:nvPr/>
        </p:nvPicPr>
        <p:blipFill rotWithShape="1">
          <a:blip r:embed="rId7">
            <a:alphaModFix/>
          </a:blip>
          <a:srcRect b="0" l="0" r="0" t="0"/>
          <a:stretch/>
        </p:blipFill>
        <p:spPr>
          <a:xfrm>
            <a:off x="1006825" y="6318189"/>
            <a:ext cx="4853962" cy="1690909"/>
          </a:xfrm>
          <a:prstGeom prst="rect">
            <a:avLst/>
          </a:prstGeom>
          <a:noFill/>
          <a:ln>
            <a:noFill/>
          </a:ln>
        </p:spPr>
      </p:pic>
      <p:sp>
        <p:nvSpPr>
          <p:cNvPr id="1263" name="Shape 1263"/>
          <p:cNvSpPr/>
          <p:nvPr/>
        </p:nvSpPr>
        <p:spPr>
          <a:xfrm>
            <a:off x="2297381" y="3383701"/>
            <a:ext cx="393900" cy="251699"/>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264" name="Shape 1264"/>
          <p:cNvSpPr/>
          <p:nvPr/>
        </p:nvSpPr>
        <p:spPr>
          <a:xfrm>
            <a:off x="5288592" y="5720916"/>
            <a:ext cx="393900" cy="251699"/>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265" name="Shape 1265"/>
          <p:cNvSpPr txBox="1"/>
          <p:nvPr/>
        </p:nvSpPr>
        <p:spPr>
          <a:xfrm>
            <a:off x="884012" y="806215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본인 / 친구 타임 라인에 이미지 또는 텍스트 후기를 남길 수 있다.</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[2,3] 이미지 선택시 파일을 선택할 수 있는 창이 나오며 선택시 이미지 업로드가된다.</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본인 / 친구의 글에 댓글을 남길 수 있다.</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[5]    댓글이 화면에 표시된다.</a:t>
            </a:r>
          </a:p>
        </p:txBody>
      </p:sp>
      <p:sp>
        <p:nvSpPr>
          <p:cNvPr id="1266" name="Shape 126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267" name="Shape 126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타임라인 작성</a:t>
            </a:r>
          </a:p>
        </p:txBody>
      </p:sp>
      <p:sp>
        <p:nvSpPr>
          <p:cNvPr id="1268" name="Shape 1268"/>
          <p:cNvSpPr/>
          <p:nvPr/>
        </p:nvSpPr>
        <p:spPr>
          <a:xfrm>
            <a:off x="1006833" y="7374686"/>
            <a:ext cx="393900" cy="251699"/>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5</a:t>
            </a:r>
          </a:p>
        </p:txBody>
      </p:sp>
      <p:grpSp>
        <p:nvGrpSpPr>
          <p:cNvPr id="1269" name="Shape 1269"/>
          <p:cNvGrpSpPr/>
          <p:nvPr/>
        </p:nvGrpSpPr>
        <p:grpSpPr>
          <a:xfrm>
            <a:off x="1079" y="4792516"/>
            <a:ext cx="728380" cy="1679951"/>
            <a:chOff x="0" y="0"/>
            <a:chExt cx="1181686342" cy="2147483647"/>
          </a:xfrm>
        </p:grpSpPr>
        <p:sp>
          <p:nvSpPr>
            <p:cNvPr id="1270" name="Shape 1270"/>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71" name="Shape 1271"/>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272" name="Shape 1272"/>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273" name="Shape 1273"/>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274" name="Shape 1274"/>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275" name="Shape 1275"/>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9" name="Shape 1279"/>
        <p:cNvGrpSpPr/>
        <p:nvPr/>
      </p:nvGrpSpPr>
      <p:grpSpPr>
        <a:xfrm>
          <a:off x="0" y="0"/>
          <a:ext cx="0" cy="0"/>
          <a:chOff x="0" y="0"/>
          <a:chExt cx="0" cy="0"/>
        </a:xfrm>
      </p:grpSpPr>
      <p:cxnSp>
        <p:nvCxnSpPr>
          <p:cNvPr id="1280" name="Shape 1280"/>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281" name="Shape 1281"/>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pic>
        <p:nvPicPr>
          <p:cNvPr id="1282" name="Shape 1282"/>
          <p:cNvPicPr preferRelativeResize="0"/>
          <p:nvPr/>
        </p:nvPicPr>
        <p:blipFill rotWithShape="1">
          <a:blip r:embed="rId3">
            <a:alphaModFix/>
          </a:blip>
          <a:srcRect b="0" l="0" r="0" t="0"/>
          <a:stretch/>
        </p:blipFill>
        <p:spPr>
          <a:xfrm>
            <a:off x="1109798" y="3199648"/>
            <a:ext cx="4789147" cy="1206818"/>
          </a:xfrm>
          <a:prstGeom prst="rect">
            <a:avLst/>
          </a:prstGeom>
          <a:noFill/>
          <a:ln>
            <a:noFill/>
          </a:ln>
        </p:spPr>
      </p:pic>
      <p:pic>
        <p:nvPicPr>
          <p:cNvPr id="1283" name="Shape 1283"/>
          <p:cNvPicPr preferRelativeResize="0"/>
          <p:nvPr/>
        </p:nvPicPr>
        <p:blipFill rotWithShape="1">
          <a:blip r:embed="rId4">
            <a:alphaModFix/>
          </a:blip>
          <a:srcRect b="0" l="0" r="0" t="0"/>
          <a:stretch/>
        </p:blipFill>
        <p:spPr>
          <a:xfrm>
            <a:off x="4270267" y="5225130"/>
            <a:ext cx="1695855" cy="1384644"/>
          </a:xfrm>
          <a:prstGeom prst="rect">
            <a:avLst/>
          </a:prstGeom>
          <a:noFill/>
          <a:ln>
            <a:noFill/>
          </a:ln>
        </p:spPr>
      </p:pic>
      <p:pic>
        <p:nvPicPr>
          <p:cNvPr id="1284" name="Shape 1284"/>
          <p:cNvPicPr preferRelativeResize="0"/>
          <p:nvPr/>
        </p:nvPicPr>
        <p:blipFill rotWithShape="1">
          <a:blip r:embed="rId5">
            <a:alphaModFix/>
          </a:blip>
          <a:srcRect b="0" l="0" r="0" t="0"/>
          <a:stretch/>
        </p:blipFill>
        <p:spPr>
          <a:xfrm>
            <a:off x="1037624" y="4493317"/>
            <a:ext cx="4904523" cy="557556"/>
          </a:xfrm>
          <a:prstGeom prst="rect">
            <a:avLst/>
          </a:prstGeom>
          <a:noFill/>
          <a:ln>
            <a:noFill/>
          </a:ln>
        </p:spPr>
      </p:pic>
      <p:pic>
        <p:nvPicPr>
          <p:cNvPr id="1285" name="Shape 1285"/>
          <p:cNvPicPr preferRelativeResize="0"/>
          <p:nvPr/>
        </p:nvPicPr>
        <p:blipFill rotWithShape="1">
          <a:blip r:embed="rId6">
            <a:alphaModFix/>
          </a:blip>
          <a:srcRect b="0" l="0" r="0" t="0"/>
          <a:stretch/>
        </p:blipFill>
        <p:spPr>
          <a:xfrm>
            <a:off x="1000025" y="5220517"/>
            <a:ext cx="1695855" cy="1384644"/>
          </a:xfrm>
          <a:prstGeom prst="rect">
            <a:avLst/>
          </a:prstGeom>
          <a:noFill/>
          <a:ln>
            <a:noFill/>
          </a:ln>
        </p:spPr>
      </p:pic>
      <p:pic>
        <p:nvPicPr>
          <p:cNvPr id="1286" name="Shape 1286"/>
          <p:cNvPicPr preferRelativeResize="0"/>
          <p:nvPr/>
        </p:nvPicPr>
        <p:blipFill rotWithShape="1">
          <a:blip r:embed="rId7">
            <a:alphaModFix/>
          </a:blip>
          <a:srcRect b="0" l="0" r="0" t="0"/>
          <a:stretch/>
        </p:blipFill>
        <p:spPr>
          <a:xfrm>
            <a:off x="1037624" y="1813075"/>
            <a:ext cx="4904523" cy="1299723"/>
          </a:xfrm>
          <a:prstGeom prst="rect">
            <a:avLst/>
          </a:prstGeom>
          <a:noFill/>
          <a:ln>
            <a:noFill/>
          </a:ln>
        </p:spPr>
      </p:pic>
      <p:pic>
        <p:nvPicPr>
          <p:cNvPr id="1287" name="Shape 1287"/>
          <p:cNvPicPr preferRelativeResize="0"/>
          <p:nvPr/>
        </p:nvPicPr>
        <p:blipFill rotWithShape="1">
          <a:blip r:embed="rId8">
            <a:alphaModFix/>
          </a:blip>
          <a:srcRect b="0" l="0" r="0" t="0"/>
          <a:stretch/>
        </p:blipFill>
        <p:spPr>
          <a:xfrm rot="-5400000">
            <a:off x="3326205" y="5414967"/>
            <a:ext cx="352458" cy="1004991"/>
          </a:xfrm>
          <a:prstGeom prst="rect">
            <a:avLst/>
          </a:prstGeom>
          <a:noFill/>
          <a:ln>
            <a:noFill/>
          </a:ln>
        </p:spPr>
      </p:pic>
      <p:sp>
        <p:nvSpPr>
          <p:cNvPr id="1288" name="Shape 1288"/>
          <p:cNvSpPr/>
          <p:nvPr/>
        </p:nvSpPr>
        <p:spPr>
          <a:xfrm>
            <a:off x="4856171" y="2000327"/>
            <a:ext cx="387599" cy="233399"/>
          </a:xfrm>
          <a:prstGeom prst="wedgeEllipseCallout">
            <a:avLst>
              <a:gd fmla="val 21987" name="adj1"/>
              <a:gd fmla="val 83170" name="adj2"/>
            </a:avLst>
          </a:prstGeom>
          <a:solidFill>
            <a:srgbClr val="96D55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289" name="Shape 1289"/>
          <p:cNvSpPr/>
          <p:nvPr/>
        </p:nvSpPr>
        <p:spPr>
          <a:xfrm>
            <a:off x="2695877" y="3112801"/>
            <a:ext cx="387599" cy="233399"/>
          </a:xfrm>
          <a:prstGeom prst="wedgeEllipseCallout">
            <a:avLst>
              <a:gd fmla="val 21987" name="adj1"/>
              <a:gd fmla="val 83170" name="adj2"/>
            </a:avLst>
          </a:prstGeom>
          <a:solidFill>
            <a:srgbClr val="96D55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290" name="Shape 1290"/>
          <p:cNvSpPr/>
          <p:nvPr/>
        </p:nvSpPr>
        <p:spPr>
          <a:xfrm>
            <a:off x="3617448" y="4310353"/>
            <a:ext cx="387599" cy="233399"/>
          </a:xfrm>
          <a:prstGeom prst="wedgeEllipseCallout">
            <a:avLst>
              <a:gd fmla="val 21987" name="adj1"/>
              <a:gd fmla="val 83170" name="adj2"/>
            </a:avLst>
          </a:prstGeom>
          <a:solidFill>
            <a:srgbClr val="96D55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291" name="Shape 1291"/>
          <p:cNvSpPr/>
          <p:nvPr/>
        </p:nvSpPr>
        <p:spPr>
          <a:xfrm>
            <a:off x="3188234" y="5416307"/>
            <a:ext cx="387599" cy="233399"/>
          </a:xfrm>
          <a:prstGeom prst="wedgeEllipseCallout">
            <a:avLst>
              <a:gd fmla="val 21987" name="adj1"/>
              <a:gd fmla="val 83170" name="adj2"/>
            </a:avLst>
          </a:prstGeom>
          <a:solidFill>
            <a:srgbClr val="96D55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292" name="Shape 1292"/>
          <p:cNvSpPr txBox="1"/>
          <p:nvPr/>
        </p:nvSpPr>
        <p:spPr>
          <a:xfrm>
            <a:off x="1060600" y="701820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첫 회원가입시 본인만의 고유한 계좌번호가 할당된다.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[2~3] 할당된 계좌에 입금/출금으로 계좌관리가 가능하다.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본인이 스터디를 만들시 디파짓을 설정한다면 자신의 계좌에서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디파짓만큼의 돈이 빠진다. </a:t>
            </a:r>
          </a:p>
        </p:txBody>
      </p:sp>
      <p:sp>
        <p:nvSpPr>
          <p:cNvPr id="1293" name="Shape 129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가상계좌 관리</a:t>
            </a:r>
          </a:p>
        </p:txBody>
      </p:sp>
      <p:grpSp>
        <p:nvGrpSpPr>
          <p:cNvPr id="1294" name="Shape 1294"/>
          <p:cNvGrpSpPr/>
          <p:nvPr/>
        </p:nvGrpSpPr>
        <p:grpSpPr>
          <a:xfrm>
            <a:off x="6234826" y="4942274"/>
            <a:ext cx="728380" cy="1324415"/>
            <a:chOff x="0" y="-42"/>
            <a:chExt cx="1181037048" cy="2147483642"/>
          </a:xfrm>
        </p:grpSpPr>
        <p:sp>
          <p:nvSpPr>
            <p:cNvPr id="1295" name="Shape 1295"/>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96" name="Shape 1296"/>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297" name="Shape 1297"/>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298" name="Shape 1298"/>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299" name="Shape 1299"/>
          <p:cNvPicPr preferRelativeResize="0"/>
          <p:nvPr/>
        </p:nvPicPr>
        <p:blipFill rotWithShape="1">
          <a:blip r:embed="rId9">
            <a:alphaModFix/>
          </a:blip>
          <a:srcRect b="0" l="0" r="0" t="0"/>
          <a:stretch/>
        </p:blipFill>
        <p:spPr>
          <a:xfrm>
            <a:off x="4809705" y="9329589"/>
            <a:ext cx="1990724" cy="371474"/>
          </a:xfrm>
          <a:prstGeom prst="rect">
            <a:avLst/>
          </a:prstGeom>
          <a:noFill/>
          <a:ln>
            <a:noFill/>
          </a:ln>
        </p:spPr>
      </p:pic>
      <p:sp>
        <p:nvSpPr>
          <p:cNvPr id="1300" name="Shape 1300"/>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4" name="Shape 1304"/>
        <p:cNvGrpSpPr/>
        <p:nvPr/>
      </p:nvGrpSpPr>
      <p:grpSpPr>
        <a:xfrm>
          <a:off x="0" y="0"/>
          <a:ext cx="0" cy="0"/>
          <a:chOff x="0" y="0"/>
          <a:chExt cx="0" cy="0"/>
        </a:xfrm>
      </p:grpSpPr>
      <p:cxnSp>
        <p:nvCxnSpPr>
          <p:cNvPr id="1305" name="Shape 1305"/>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306" name="Shape 130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pic>
        <p:nvPicPr>
          <p:cNvPr id="1307" name="Shape 1307"/>
          <p:cNvPicPr preferRelativeResize="0"/>
          <p:nvPr/>
        </p:nvPicPr>
        <p:blipFill rotWithShape="1">
          <a:blip r:embed="rId3">
            <a:alphaModFix/>
          </a:blip>
          <a:srcRect b="0" l="0" r="0" t="0"/>
          <a:stretch/>
        </p:blipFill>
        <p:spPr>
          <a:xfrm>
            <a:off x="4008417" y="5610125"/>
            <a:ext cx="1868055" cy="1801800"/>
          </a:xfrm>
          <a:prstGeom prst="rect">
            <a:avLst/>
          </a:prstGeom>
          <a:noFill/>
          <a:ln>
            <a:noFill/>
          </a:ln>
        </p:spPr>
      </p:pic>
      <p:pic>
        <p:nvPicPr>
          <p:cNvPr id="1308" name="Shape 1308"/>
          <p:cNvPicPr preferRelativeResize="0"/>
          <p:nvPr/>
        </p:nvPicPr>
        <p:blipFill rotWithShape="1">
          <a:blip r:embed="rId4">
            <a:alphaModFix/>
          </a:blip>
          <a:srcRect b="0" l="0" r="0" t="0"/>
          <a:stretch/>
        </p:blipFill>
        <p:spPr>
          <a:xfrm>
            <a:off x="1178473" y="5610117"/>
            <a:ext cx="1868063" cy="1274538"/>
          </a:xfrm>
          <a:prstGeom prst="rect">
            <a:avLst/>
          </a:prstGeom>
          <a:noFill/>
          <a:ln>
            <a:noFill/>
          </a:ln>
        </p:spPr>
      </p:pic>
      <p:pic>
        <p:nvPicPr>
          <p:cNvPr id="1309" name="Shape 1309"/>
          <p:cNvPicPr preferRelativeResize="0"/>
          <p:nvPr/>
        </p:nvPicPr>
        <p:blipFill rotWithShape="1">
          <a:blip r:embed="rId5">
            <a:alphaModFix/>
          </a:blip>
          <a:srcRect b="0" l="0" r="0" t="0"/>
          <a:stretch/>
        </p:blipFill>
        <p:spPr>
          <a:xfrm rot="-5400000">
            <a:off x="3336561" y="5803110"/>
            <a:ext cx="323554" cy="692329"/>
          </a:xfrm>
          <a:prstGeom prst="rect">
            <a:avLst/>
          </a:prstGeom>
          <a:noFill/>
          <a:ln>
            <a:noFill/>
          </a:ln>
        </p:spPr>
      </p:pic>
      <p:pic>
        <p:nvPicPr>
          <p:cNvPr id="1310" name="Shape 1310"/>
          <p:cNvPicPr preferRelativeResize="0"/>
          <p:nvPr/>
        </p:nvPicPr>
        <p:blipFill rotWithShape="1">
          <a:blip r:embed="rId6">
            <a:alphaModFix/>
          </a:blip>
          <a:srcRect b="0" l="0" r="0" t="0"/>
          <a:stretch/>
        </p:blipFill>
        <p:spPr>
          <a:xfrm>
            <a:off x="1217592" y="4529980"/>
            <a:ext cx="4627784" cy="944122"/>
          </a:xfrm>
          <a:prstGeom prst="rect">
            <a:avLst/>
          </a:prstGeom>
          <a:noFill/>
          <a:ln>
            <a:noFill/>
          </a:ln>
        </p:spPr>
      </p:pic>
      <p:pic>
        <p:nvPicPr>
          <p:cNvPr id="1311" name="Shape 1311"/>
          <p:cNvPicPr preferRelativeResize="0"/>
          <p:nvPr/>
        </p:nvPicPr>
        <p:blipFill rotWithShape="1">
          <a:blip r:embed="rId7">
            <a:alphaModFix/>
          </a:blip>
          <a:srcRect b="0" l="0" r="0" t="0"/>
          <a:stretch/>
        </p:blipFill>
        <p:spPr>
          <a:xfrm>
            <a:off x="1142866" y="1721936"/>
            <a:ext cx="4804531" cy="2712171"/>
          </a:xfrm>
          <a:prstGeom prst="rect">
            <a:avLst/>
          </a:prstGeom>
          <a:noFill/>
          <a:ln>
            <a:noFill/>
          </a:ln>
        </p:spPr>
      </p:pic>
      <p:sp>
        <p:nvSpPr>
          <p:cNvPr id="1312" name="Shape 1312"/>
          <p:cNvSpPr/>
          <p:nvPr/>
        </p:nvSpPr>
        <p:spPr>
          <a:xfrm>
            <a:off x="1142882" y="1721950"/>
            <a:ext cx="402300" cy="253199"/>
          </a:xfrm>
          <a:prstGeom prst="wedgeEllipseCallout">
            <a:avLst>
              <a:gd fmla="val 21987" name="adj1"/>
              <a:gd fmla="val 83170" name="adj2"/>
            </a:avLst>
          </a:prstGeom>
          <a:solidFill>
            <a:srgbClr val="00B0F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313" name="Shape 1313"/>
          <p:cNvSpPr/>
          <p:nvPr/>
        </p:nvSpPr>
        <p:spPr>
          <a:xfrm>
            <a:off x="4220148" y="3698937"/>
            <a:ext cx="402300" cy="253199"/>
          </a:xfrm>
          <a:prstGeom prst="wedgeEllipseCallout">
            <a:avLst>
              <a:gd fmla="val 21987" name="adj1"/>
              <a:gd fmla="val 83170" name="adj2"/>
            </a:avLst>
          </a:prstGeom>
          <a:solidFill>
            <a:srgbClr val="00B0F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314" name="Shape 1314"/>
          <p:cNvSpPr/>
          <p:nvPr/>
        </p:nvSpPr>
        <p:spPr>
          <a:xfrm>
            <a:off x="1052499" y="4383326"/>
            <a:ext cx="402300" cy="253199"/>
          </a:xfrm>
          <a:prstGeom prst="wedgeEllipseCallout">
            <a:avLst>
              <a:gd fmla="val 21987" name="adj1"/>
              <a:gd fmla="val 83170" name="adj2"/>
            </a:avLst>
          </a:prstGeom>
          <a:solidFill>
            <a:srgbClr val="00B0F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315" name="Shape 1315"/>
          <p:cNvSpPr/>
          <p:nvPr/>
        </p:nvSpPr>
        <p:spPr>
          <a:xfrm>
            <a:off x="4812167" y="5773291"/>
            <a:ext cx="402300" cy="214200"/>
          </a:xfrm>
          <a:prstGeom prst="wedgeEllipseCallout">
            <a:avLst>
              <a:gd fmla="val 21987" name="adj1"/>
              <a:gd fmla="val 83170" name="adj2"/>
            </a:avLst>
          </a:prstGeom>
          <a:solidFill>
            <a:srgbClr val="00B0F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316" name="Shape 1316"/>
          <p:cNvSpPr/>
          <p:nvPr/>
        </p:nvSpPr>
        <p:spPr>
          <a:xfrm>
            <a:off x="3844512" y="6688428"/>
            <a:ext cx="402300" cy="214200"/>
          </a:xfrm>
          <a:prstGeom prst="wedgeEllipseCallout">
            <a:avLst>
              <a:gd fmla="val 21987" name="adj1"/>
              <a:gd fmla="val 83170" name="adj2"/>
            </a:avLst>
          </a:prstGeom>
          <a:solidFill>
            <a:srgbClr val="00B0F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5</a:t>
            </a:r>
          </a:p>
        </p:txBody>
      </p:sp>
      <p:sp>
        <p:nvSpPr>
          <p:cNvPr id="1317" name="Shape 1317"/>
          <p:cNvSpPr txBox="1"/>
          <p:nvPr/>
        </p:nvSpPr>
        <p:spPr>
          <a:xfrm>
            <a:off x="848875" y="747685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본인의 배경 및 프로필 변경 등 개인정보 변경이 가능하다.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멘토여부 ‘예'를 체크시 멘토사항을 적을 수 있는 폼이 나온다.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멘토링하기 원하는 분야를 #태그를 이용해서 적어준다.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[4,5] 멘토가 됐을 시 이름 옆에 (멘토), 진행 중인 멘토링 정보가 표시된다. </a:t>
            </a:r>
          </a:p>
        </p:txBody>
      </p:sp>
      <p:sp>
        <p:nvSpPr>
          <p:cNvPr id="1318" name="Shape 1318"/>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프로필 수정 &amp; 멘토링</a:t>
            </a:r>
          </a:p>
        </p:txBody>
      </p:sp>
      <p:grpSp>
        <p:nvGrpSpPr>
          <p:cNvPr id="1319" name="Shape 1319"/>
          <p:cNvGrpSpPr/>
          <p:nvPr/>
        </p:nvGrpSpPr>
        <p:grpSpPr>
          <a:xfrm>
            <a:off x="1079" y="4792516"/>
            <a:ext cx="728380" cy="1679951"/>
            <a:chOff x="0" y="0"/>
            <a:chExt cx="1181686342" cy="2147483647"/>
          </a:xfrm>
        </p:grpSpPr>
        <p:sp>
          <p:nvSpPr>
            <p:cNvPr id="1320" name="Shape 1320"/>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321" name="Shape 1321"/>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322" name="Shape 1322"/>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323" name="Shape 1323"/>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324" name="Shape 1324"/>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325" name="Shape 1325"/>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x="0" y="0"/>
          <a:ext cx="0" cy="0"/>
          <a:chOff x="0" y="0"/>
          <a:chExt cx="0" cy="0"/>
        </a:xfrm>
      </p:grpSpPr>
      <p:cxnSp>
        <p:nvCxnSpPr>
          <p:cNvPr id="1330" name="Shape 1330"/>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331" name="Shape 1331"/>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pic>
        <p:nvPicPr>
          <p:cNvPr id="1332" name="Shape 1332"/>
          <p:cNvPicPr preferRelativeResize="0"/>
          <p:nvPr/>
        </p:nvPicPr>
        <p:blipFill rotWithShape="1">
          <a:blip r:embed="rId3">
            <a:alphaModFix/>
          </a:blip>
          <a:srcRect b="0" l="0" r="0" t="0"/>
          <a:stretch/>
        </p:blipFill>
        <p:spPr>
          <a:xfrm>
            <a:off x="1029220" y="4453698"/>
            <a:ext cx="1824421" cy="2630374"/>
          </a:xfrm>
          <a:prstGeom prst="rect">
            <a:avLst/>
          </a:prstGeom>
          <a:noFill/>
          <a:ln>
            <a:noFill/>
          </a:ln>
        </p:spPr>
      </p:pic>
      <p:pic>
        <p:nvPicPr>
          <p:cNvPr id="1333" name="Shape 1333"/>
          <p:cNvPicPr preferRelativeResize="0"/>
          <p:nvPr/>
        </p:nvPicPr>
        <p:blipFill rotWithShape="1">
          <a:blip r:embed="rId4">
            <a:alphaModFix/>
          </a:blip>
          <a:srcRect b="0" l="0" r="0" t="0"/>
          <a:stretch/>
        </p:blipFill>
        <p:spPr>
          <a:xfrm>
            <a:off x="1052323" y="1823325"/>
            <a:ext cx="4703027" cy="2630374"/>
          </a:xfrm>
          <a:prstGeom prst="rect">
            <a:avLst/>
          </a:prstGeom>
          <a:noFill/>
          <a:ln>
            <a:noFill/>
          </a:ln>
        </p:spPr>
      </p:pic>
      <p:pic>
        <p:nvPicPr>
          <p:cNvPr id="1334" name="Shape 1334"/>
          <p:cNvPicPr preferRelativeResize="0"/>
          <p:nvPr/>
        </p:nvPicPr>
        <p:blipFill rotWithShape="1">
          <a:blip r:embed="rId5">
            <a:alphaModFix/>
          </a:blip>
          <a:srcRect b="0" l="0" r="0" t="0"/>
          <a:stretch/>
        </p:blipFill>
        <p:spPr>
          <a:xfrm>
            <a:off x="2853641" y="4453698"/>
            <a:ext cx="2901707" cy="2630374"/>
          </a:xfrm>
          <a:prstGeom prst="rect">
            <a:avLst/>
          </a:prstGeom>
          <a:noFill/>
          <a:ln>
            <a:noFill/>
          </a:ln>
        </p:spPr>
      </p:pic>
      <p:sp>
        <p:nvSpPr>
          <p:cNvPr id="1335" name="Shape 1335"/>
          <p:cNvSpPr/>
          <p:nvPr/>
        </p:nvSpPr>
        <p:spPr>
          <a:xfrm>
            <a:off x="2345732" y="3981535"/>
            <a:ext cx="391800" cy="235799"/>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336" name="Shape 1336"/>
          <p:cNvSpPr/>
          <p:nvPr/>
        </p:nvSpPr>
        <p:spPr>
          <a:xfrm>
            <a:off x="958049" y="4354512"/>
            <a:ext cx="391800" cy="235799"/>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337" name="Shape 1337"/>
          <p:cNvSpPr/>
          <p:nvPr/>
        </p:nvSpPr>
        <p:spPr>
          <a:xfrm>
            <a:off x="958049" y="5546023"/>
            <a:ext cx="391800" cy="235799"/>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338" name="Shape 1338"/>
          <p:cNvSpPr/>
          <p:nvPr/>
        </p:nvSpPr>
        <p:spPr>
          <a:xfrm>
            <a:off x="3057466" y="4354512"/>
            <a:ext cx="391800" cy="235799"/>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339" name="Shape 1339"/>
          <p:cNvSpPr txBox="1"/>
          <p:nvPr/>
        </p:nvSpPr>
        <p:spPr>
          <a:xfrm>
            <a:off x="696475" y="732445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친구의 페이지에서 친구를 팔로우 하거나 언팔로우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내가 팔로우 중인 친구가 페이지에 표시되고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나를 팔로우 중인 친구가 페이지에 표시된다. </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마이페이지 프로필에 내가 팔로중인 나를 팔로우중인 친구들을 볼 수 있다.</a:t>
            </a:r>
          </a:p>
        </p:txBody>
      </p:sp>
      <p:sp>
        <p:nvSpPr>
          <p:cNvPr id="1340" name="Shape 134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팔로우</a:t>
            </a:r>
          </a:p>
        </p:txBody>
      </p:sp>
      <p:grpSp>
        <p:nvGrpSpPr>
          <p:cNvPr id="1341" name="Shape 1341"/>
          <p:cNvGrpSpPr/>
          <p:nvPr/>
        </p:nvGrpSpPr>
        <p:grpSpPr>
          <a:xfrm>
            <a:off x="6234826" y="4942274"/>
            <a:ext cx="728380" cy="1324415"/>
            <a:chOff x="0" y="-42"/>
            <a:chExt cx="1181037048" cy="2147483642"/>
          </a:xfrm>
        </p:grpSpPr>
        <p:sp>
          <p:nvSpPr>
            <p:cNvPr id="1342" name="Shape 134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343" name="Shape 1343"/>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344" name="Shape 1344"/>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345" name="Shape 1345"/>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346" name="Shape 1346"/>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347" name="Shape 134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1" name="Shape 1351"/>
        <p:cNvGrpSpPr/>
        <p:nvPr/>
      </p:nvGrpSpPr>
      <p:grpSpPr>
        <a:xfrm>
          <a:off x="0" y="0"/>
          <a:ext cx="0" cy="0"/>
          <a:chOff x="0" y="0"/>
          <a:chExt cx="0" cy="0"/>
        </a:xfrm>
      </p:grpSpPr>
      <p:cxnSp>
        <p:nvCxnSpPr>
          <p:cNvPr id="1352" name="Shape 1352"/>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353" name="Shape 1353"/>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pic>
        <p:nvPicPr>
          <p:cNvPr id="1354" name="Shape 1354"/>
          <p:cNvPicPr preferRelativeResize="0"/>
          <p:nvPr/>
        </p:nvPicPr>
        <p:blipFill rotWithShape="1">
          <a:blip r:embed="rId3">
            <a:alphaModFix/>
          </a:blip>
          <a:srcRect b="0" l="0" r="0" t="0"/>
          <a:stretch/>
        </p:blipFill>
        <p:spPr>
          <a:xfrm>
            <a:off x="684085" y="1835711"/>
            <a:ext cx="5307425" cy="2951825"/>
          </a:xfrm>
          <a:prstGeom prst="rect">
            <a:avLst/>
          </a:prstGeom>
          <a:noFill/>
          <a:ln>
            <a:noFill/>
          </a:ln>
        </p:spPr>
      </p:pic>
      <p:pic>
        <p:nvPicPr>
          <p:cNvPr id="1355" name="Shape 1355"/>
          <p:cNvPicPr preferRelativeResize="0"/>
          <p:nvPr/>
        </p:nvPicPr>
        <p:blipFill rotWithShape="1">
          <a:blip r:embed="rId4">
            <a:alphaModFix/>
          </a:blip>
          <a:srcRect b="0" l="0" r="0" t="0"/>
          <a:stretch/>
        </p:blipFill>
        <p:spPr>
          <a:xfrm>
            <a:off x="3246300" y="5092350"/>
            <a:ext cx="2745199" cy="1952624"/>
          </a:xfrm>
          <a:prstGeom prst="rect">
            <a:avLst/>
          </a:prstGeom>
          <a:noFill/>
          <a:ln>
            <a:noFill/>
          </a:ln>
        </p:spPr>
      </p:pic>
      <p:pic>
        <p:nvPicPr>
          <p:cNvPr id="1356" name="Shape 1356"/>
          <p:cNvPicPr preferRelativeResize="0"/>
          <p:nvPr/>
        </p:nvPicPr>
        <p:blipFill rotWithShape="1">
          <a:blip r:embed="rId5">
            <a:alphaModFix/>
          </a:blip>
          <a:srcRect b="0" l="0" r="0" t="0"/>
          <a:stretch/>
        </p:blipFill>
        <p:spPr>
          <a:xfrm>
            <a:off x="684062" y="5092337"/>
            <a:ext cx="2562225" cy="1952624"/>
          </a:xfrm>
          <a:prstGeom prst="rect">
            <a:avLst/>
          </a:prstGeom>
          <a:noFill/>
          <a:ln>
            <a:noFill/>
          </a:ln>
        </p:spPr>
      </p:pic>
      <p:sp>
        <p:nvSpPr>
          <p:cNvPr id="1357" name="Shape 1357"/>
          <p:cNvSpPr txBox="1"/>
          <p:nvPr/>
        </p:nvSpPr>
        <p:spPr>
          <a:xfrm>
            <a:off x="765175" y="7503775"/>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회원의 페이지에서 친구에게 좋아요를 주거나 싫어요를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좋아요/싫어요를 누를시 해당 회원의 좋아요수가 +,- 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검색창에서 인기순으로 정렬해서 검색을 할 수 있다. </a:t>
            </a:r>
          </a:p>
          <a:p>
            <a:pPr indent="0" lvl="0" marL="0" marR="0" rtl="0" algn="l">
              <a:lnSpc>
                <a:spcPct val="115000"/>
              </a:lnSpc>
              <a:spcBef>
                <a:spcPts val="0"/>
              </a:spcBef>
              <a:spcAft>
                <a:spcPts val="0"/>
              </a:spcAft>
              <a:buClr>
                <a:srgbClr val="000000"/>
              </a:buClr>
              <a:buSzPct val="25000"/>
              <a:buFont typeface="Verdana"/>
              <a:buNone/>
            </a:pPr>
            <a:r>
              <a:rPr b="0" i="0" lang="en-US" sz="1200" u="none" cap="none" strike="noStrike">
                <a:solidFill>
                  <a:srgbClr val="000000"/>
                </a:solidFill>
                <a:latin typeface="Verdana"/>
                <a:ea typeface="Verdana"/>
                <a:cs typeface="Verdana"/>
                <a:sym typeface="Verdana"/>
              </a:rPr>
              <a:t> </a:t>
            </a:r>
          </a:p>
        </p:txBody>
      </p:sp>
      <p:sp>
        <p:nvSpPr>
          <p:cNvPr id="1358" name="Shape 1358"/>
          <p:cNvSpPr/>
          <p:nvPr/>
        </p:nvSpPr>
        <p:spPr>
          <a:xfrm>
            <a:off x="2279344" y="4214067"/>
            <a:ext cx="432299" cy="2631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359" name="Shape 1359"/>
          <p:cNvSpPr/>
          <p:nvPr/>
        </p:nvSpPr>
        <p:spPr>
          <a:xfrm>
            <a:off x="935820" y="5616692"/>
            <a:ext cx="432299" cy="2631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360" name="Shape 1360"/>
          <p:cNvSpPr/>
          <p:nvPr/>
        </p:nvSpPr>
        <p:spPr>
          <a:xfrm>
            <a:off x="3879419" y="5027592"/>
            <a:ext cx="432299" cy="2631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361" name="Shape 1361"/>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(6)  좋아요</a:t>
            </a:r>
          </a:p>
        </p:txBody>
      </p:sp>
      <p:grpSp>
        <p:nvGrpSpPr>
          <p:cNvPr id="1362" name="Shape 1362"/>
          <p:cNvGrpSpPr/>
          <p:nvPr/>
        </p:nvGrpSpPr>
        <p:grpSpPr>
          <a:xfrm>
            <a:off x="1079" y="4792516"/>
            <a:ext cx="728380" cy="1679951"/>
            <a:chOff x="0" y="0"/>
            <a:chExt cx="1181686342" cy="2147483647"/>
          </a:xfrm>
        </p:grpSpPr>
        <p:sp>
          <p:nvSpPr>
            <p:cNvPr id="1363" name="Shape 1363"/>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364" name="Shape 1364"/>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365" name="Shape 1365"/>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366" name="Shape 1366"/>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367" name="Shape 1367"/>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368" name="Shape 1368"/>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2" name="Shape 1372"/>
        <p:cNvGrpSpPr/>
        <p:nvPr/>
      </p:nvGrpSpPr>
      <p:grpSpPr>
        <a:xfrm>
          <a:off x="0" y="0"/>
          <a:ext cx="0" cy="0"/>
          <a:chOff x="0" y="0"/>
          <a:chExt cx="0" cy="0"/>
        </a:xfrm>
      </p:grpSpPr>
      <p:cxnSp>
        <p:nvCxnSpPr>
          <p:cNvPr id="1373" name="Shape 1373"/>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374" name="Shape 137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375" name="Shape 137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(7)  스터디 개설</a:t>
            </a:r>
          </a:p>
        </p:txBody>
      </p:sp>
      <p:sp>
        <p:nvSpPr>
          <p:cNvPr id="1376" name="Shape 1376"/>
          <p:cNvSpPr txBox="1"/>
          <p:nvPr/>
        </p:nvSpPr>
        <p:spPr>
          <a:xfrm>
            <a:off x="925075" y="7553050"/>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모든 회원은 본인의 요구사항을 만족하는 스터디를 개설할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DatePicker를 이용하여 스터디 기간을 편리하게 설정할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Daum Map API를 이용하여 오프라인 스터디 장소를 검색, 지정할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해쉬태그로 키워드를 설정하여 스터디 검색에 해당 스터디를 노출시킬 수 있다.</a:t>
            </a:r>
          </a:p>
        </p:txBody>
      </p:sp>
      <p:pic>
        <p:nvPicPr>
          <p:cNvPr id="1377" name="Shape 1377"/>
          <p:cNvPicPr preferRelativeResize="0"/>
          <p:nvPr/>
        </p:nvPicPr>
        <p:blipFill rotWithShape="1">
          <a:blip r:embed="rId3">
            <a:alphaModFix/>
          </a:blip>
          <a:srcRect b="0" l="0" r="0" t="0"/>
          <a:stretch/>
        </p:blipFill>
        <p:spPr>
          <a:xfrm>
            <a:off x="1128775" y="1811566"/>
            <a:ext cx="4690701" cy="3016347"/>
          </a:xfrm>
          <a:prstGeom prst="rect">
            <a:avLst/>
          </a:prstGeom>
          <a:noFill/>
          <a:ln>
            <a:noFill/>
          </a:ln>
        </p:spPr>
      </p:pic>
      <p:sp>
        <p:nvSpPr>
          <p:cNvPr id="1378" name="Shape 1378"/>
          <p:cNvSpPr/>
          <p:nvPr/>
        </p:nvSpPr>
        <p:spPr>
          <a:xfrm>
            <a:off x="2906644" y="1691050"/>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379" name="Shape 1379"/>
          <p:cNvSpPr/>
          <p:nvPr/>
        </p:nvSpPr>
        <p:spPr>
          <a:xfrm>
            <a:off x="2523507" y="3367721"/>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pic>
        <p:nvPicPr>
          <p:cNvPr id="1380" name="Shape 1380"/>
          <p:cNvPicPr preferRelativeResize="0"/>
          <p:nvPr/>
        </p:nvPicPr>
        <p:blipFill rotWithShape="1">
          <a:blip r:embed="rId4">
            <a:alphaModFix/>
          </a:blip>
          <a:srcRect b="0" l="0" r="0" t="0"/>
          <a:stretch/>
        </p:blipFill>
        <p:spPr>
          <a:xfrm>
            <a:off x="3245275" y="6857989"/>
            <a:ext cx="2570957" cy="613010"/>
          </a:xfrm>
          <a:prstGeom prst="rect">
            <a:avLst/>
          </a:prstGeom>
          <a:noFill/>
          <a:ln>
            <a:noFill/>
          </a:ln>
        </p:spPr>
      </p:pic>
      <p:pic>
        <p:nvPicPr>
          <p:cNvPr id="1381" name="Shape 1381"/>
          <p:cNvPicPr preferRelativeResize="0"/>
          <p:nvPr/>
        </p:nvPicPr>
        <p:blipFill rotWithShape="1">
          <a:blip r:embed="rId5">
            <a:alphaModFix/>
          </a:blip>
          <a:srcRect b="0" l="0" r="0" t="0"/>
          <a:stretch/>
        </p:blipFill>
        <p:spPr>
          <a:xfrm>
            <a:off x="1122374" y="4866708"/>
            <a:ext cx="4690700" cy="1952492"/>
          </a:xfrm>
          <a:prstGeom prst="rect">
            <a:avLst/>
          </a:prstGeom>
          <a:noFill/>
          <a:ln>
            <a:noFill/>
          </a:ln>
        </p:spPr>
      </p:pic>
      <p:sp>
        <p:nvSpPr>
          <p:cNvPr id="1382" name="Shape 1382"/>
          <p:cNvSpPr/>
          <p:nvPr/>
        </p:nvSpPr>
        <p:spPr>
          <a:xfrm>
            <a:off x="3413819" y="6664103"/>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
        <p:nvSpPr>
          <p:cNvPr id="1383" name="Shape 1383"/>
          <p:cNvSpPr/>
          <p:nvPr/>
        </p:nvSpPr>
        <p:spPr>
          <a:xfrm>
            <a:off x="1305345" y="4827919"/>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grpSp>
        <p:nvGrpSpPr>
          <p:cNvPr id="1384" name="Shape 1384"/>
          <p:cNvGrpSpPr/>
          <p:nvPr/>
        </p:nvGrpSpPr>
        <p:grpSpPr>
          <a:xfrm>
            <a:off x="6234826" y="4942274"/>
            <a:ext cx="728380" cy="1324415"/>
            <a:chOff x="0" y="-42"/>
            <a:chExt cx="1181037048" cy="2147483642"/>
          </a:xfrm>
        </p:grpSpPr>
        <p:sp>
          <p:nvSpPr>
            <p:cNvPr id="1385" name="Shape 1385"/>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386" name="Shape 1386"/>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387" name="Shape 1387"/>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388" name="Shape 1388"/>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389" name="Shape 1389"/>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390" name="Shape 1390"/>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pic>
        <p:nvPicPr>
          <p:cNvPr id="111" name="Shape 111"/>
          <p:cNvPicPr preferRelativeResize="0"/>
          <p:nvPr/>
        </p:nvPicPr>
        <p:blipFill rotWithShape="1">
          <a:blip r:embed="rId3">
            <a:alphaModFix/>
          </a:blip>
          <a:srcRect b="0" l="0" r="0" t="0"/>
          <a:stretch/>
        </p:blipFill>
        <p:spPr>
          <a:xfrm>
            <a:off x="765750" y="5978650"/>
            <a:ext cx="5294248" cy="3069624"/>
          </a:xfrm>
          <a:prstGeom prst="rect">
            <a:avLst/>
          </a:prstGeom>
          <a:noFill/>
          <a:ln>
            <a:noFill/>
          </a:ln>
        </p:spPr>
      </p:pic>
      <p:grpSp>
        <p:nvGrpSpPr>
          <p:cNvPr id="112" name="Shape 112"/>
          <p:cNvGrpSpPr/>
          <p:nvPr/>
        </p:nvGrpSpPr>
        <p:grpSpPr>
          <a:xfrm>
            <a:off x="6234796" y="1221174"/>
            <a:ext cx="728380" cy="1324415"/>
            <a:chOff x="0" y="-42"/>
            <a:chExt cx="1181037048" cy="2147483642"/>
          </a:xfrm>
        </p:grpSpPr>
        <p:sp>
          <p:nvSpPr>
            <p:cNvPr id="113" name="Shape 113"/>
            <p:cNvSpPr/>
            <p:nvPr/>
          </p:nvSpPr>
          <p:spPr>
            <a:xfrm rot="-5400000">
              <a:off x="-553057040"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14" name="Shape 114"/>
            <p:cNvSpPr txBox="1"/>
            <p:nvPr/>
          </p:nvSpPr>
          <p:spPr>
            <a:xfrm>
              <a:off x="111211900" y="827524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115" name="Shape 115"/>
            <p:cNvCxnSpPr/>
            <p:nvPr/>
          </p:nvCxnSpPr>
          <p:spPr>
            <a:xfrm>
              <a:off x="249928875" y="889881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16" name="Shape 116"/>
            <p:cNvSpPr txBox="1"/>
            <p:nvPr/>
          </p:nvSpPr>
          <p:spPr>
            <a:xfrm>
              <a:off x="0" y="10342875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117" name="Shape 117"/>
          <p:cNvCxnSpPr/>
          <p:nvPr/>
        </p:nvCxnSpPr>
        <p:spPr>
          <a:xfrm>
            <a:off x="1192212"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118" name="Shape 118"/>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1-2. 벤치 마킹 사이트</a:t>
            </a:r>
          </a:p>
        </p:txBody>
      </p:sp>
      <p:sp>
        <p:nvSpPr>
          <p:cNvPr id="119" name="Shape 119"/>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StudySearch</a:t>
            </a:r>
          </a:p>
        </p:txBody>
      </p:sp>
      <p:pic>
        <p:nvPicPr>
          <p:cNvPr id="120" name="Shape 120"/>
          <p:cNvPicPr preferRelativeResize="0"/>
          <p:nvPr/>
        </p:nvPicPr>
        <p:blipFill rotWithShape="1">
          <a:blip r:embed="rId4">
            <a:alphaModFix/>
          </a:blip>
          <a:srcRect b="0" l="0" r="0" t="0"/>
          <a:stretch/>
        </p:blipFill>
        <p:spPr>
          <a:xfrm>
            <a:off x="1023425" y="6494123"/>
            <a:ext cx="2035575" cy="1894800"/>
          </a:xfrm>
          <a:prstGeom prst="rect">
            <a:avLst/>
          </a:prstGeom>
          <a:noFill/>
          <a:ln>
            <a:noFill/>
          </a:ln>
        </p:spPr>
      </p:pic>
      <p:cxnSp>
        <p:nvCxnSpPr>
          <p:cNvPr id="121" name="Shape 121"/>
          <p:cNvCxnSpPr/>
          <p:nvPr/>
        </p:nvCxnSpPr>
        <p:spPr>
          <a:xfrm>
            <a:off x="1209512" y="5855650"/>
            <a:ext cx="4464000" cy="0"/>
          </a:xfrm>
          <a:prstGeom prst="straightConnector1">
            <a:avLst/>
          </a:prstGeom>
          <a:noFill/>
          <a:ln cap="flat" cmpd="sng" w="38100">
            <a:solidFill>
              <a:srgbClr val="F4969E"/>
            </a:solidFill>
            <a:prstDash val="solid"/>
            <a:miter/>
            <a:headEnd len="med" w="med" type="none"/>
            <a:tailEnd len="med" w="med" type="none"/>
          </a:ln>
        </p:spPr>
      </p:cxnSp>
      <p:sp>
        <p:nvSpPr>
          <p:cNvPr id="122" name="Shape 122"/>
          <p:cNvSpPr txBox="1"/>
          <p:nvPr/>
        </p:nvSpPr>
        <p:spPr>
          <a:xfrm>
            <a:off x="993600" y="54143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Khan Academy</a:t>
            </a:r>
          </a:p>
        </p:txBody>
      </p:sp>
      <p:sp>
        <p:nvSpPr>
          <p:cNvPr id="123" name="Shape 123"/>
          <p:cNvSpPr txBox="1"/>
          <p:nvPr/>
        </p:nvSpPr>
        <p:spPr>
          <a:xfrm>
            <a:off x="960600" y="8485925"/>
            <a:ext cx="2323500" cy="369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www.</a:t>
            </a:r>
            <a:r>
              <a:rPr b="1" i="0" lang="en-US" sz="1400" u="none" cap="none" strike="noStrike">
                <a:solidFill>
                  <a:schemeClr val="dk1"/>
                </a:solidFill>
                <a:latin typeface="Arial"/>
                <a:ea typeface="Arial"/>
                <a:cs typeface="Arial"/>
                <a:sym typeface="Arial"/>
              </a:rPr>
              <a:t>Khanacademy.org]</a:t>
            </a:r>
          </a:p>
        </p:txBody>
      </p:sp>
      <p:sp>
        <p:nvSpPr>
          <p:cNvPr id="124" name="Shape 124"/>
          <p:cNvSpPr txBox="1"/>
          <p:nvPr/>
        </p:nvSpPr>
        <p:spPr>
          <a:xfrm>
            <a:off x="3309300" y="6494125"/>
            <a:ext cx="1449000" cy="369900"/>
          </a:xfrm>
          <a:prstGeom prst="rect">
            <a:avLst/>
          </a:prstGeom>
          <a:noFill/>
          <a:ln cap="flat" cmpd="sng" w="28575">
            <a:solidFill>
              <a:srgbClr val="F4CCCC"/>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Arial"/>
              <a:buNone/>
            </a:pPr>
            <a:r>
              <a:rPr b="1" i="0" lang="en-US" sz="1400" u="none" cap="none" strike="noStrike">
                <a:solidFill>
                  <a:srgbClr val="3D85C6"/>
                </a:solidFill>
                <a:latin typeface="Arial"/>
                <a:ea typeface="Arial"/>
                <a:cs typeface="Arial"/>
                <a:sym typeface="Arial"/>
              </a:rPr>
              <a:t>벤치 마킹 요소</a:t>
            </a:r>
          </a:p>
        </p:txBody>
      </p:sp>
      <p:sp>
        <p:nvSpPr>
          <p:cNvPr id="125" name="Shape 125"/>
          <p:cNvSpPr txBox="1"/>
          <p:nvPr/>
        </p:nvSpPr>
        <p:spPr>
          <a:xfrm>
            <a:off x="3309300" y="6978727"/>
            <a:ext cx="3035400" cy="1811999"/>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스터디를 구성하고 공부를 하기위한 툴을 기능 요소</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스터디의 목적에 맞는 공부에 도움이 될수있는 웹 API 및 여러가지 실시간 API</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26" name="Shape 126"/>
          <p:cNvPicPr preferRelativeResize="0"/>
          <p:nvPr/>
        </p:nvPicPr>
        <p:blipFill rotWithShape="1">
          <a:blip r:embed="rId5">
            <a:alphaModFix/>
          </a:blip>
          <a:srcRect b="0" l="0" r="0" t="0"/>
          <a:stretch/>
        </p:blipFill>
        <p:spPr>
          <a:xfrm>
            <a:off x="765750" y="1713725"/>
            <a:ext cx="5344350" cy="3595399"/>
          </a:xfrm>
          <a:prstGeom prst="rect">
            <a:avLst/>
          </a:prstGeom>
          <a:noFill/>
          <a:ln>
            <a:noFill/>
          </a:ln>
        </p:spPr>
      </p:pic>
      <p:pic>
        <p:nvPicPr>
          <p:cNvPr id="127" name="Shape 127"/>
          <p:cNvPicPr preferRelativeResize="0"/>
          <p:nvPr/>
        </p:nvPicPr>
        <p:blipFill rotWithShape="1">
          <a:blip r:embed="rId6">
            <a:alphaModFix/>
          </a:blip>
          <a:srcRect b="0" l="0" r="0" t="0"/>
          <a:stretch/>
        </p:blipFill>
        <p:spPr>
          <a:xfrm>
            <a:off x="1048749" y="2238725"/>
            <a:ext cx="1984924" cy="1894798"/>
          </a:xfrm>
          <a:prstGeom prst="rect">
            <a:avLst/>
          </a:prstGeom>
          <a:noFill/>
          <a:ln>
            <a:noFill/>
          </a:ln>
        </p:spPr>
      </p:pic>
      <p:sp>
        <p:nvSpPr>
          <p:cNvPr id="128" name="Shape 128"/>
          <p:cNvSpPr txBox="1"/>
          <p:nvPr/>
        </p:nvSpPr>
        <p:spPr>
          <a:xfrm>
            <a:off x="895650" y="4404850"/>
            <a:ext cx="2323500" cy="369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t>
            </a:r>
            <a:r>
              <a:rPr b="1" i="0" lang="en-US" sz="1400" u="none" cap="none" strike="noStrike">
                <a:solidFill>
                  <a:srgbClr val="000000"/>
                </a:solidFill>
                <a:latin typeface="Arial"/>
                <a:ea typeface="Arial"/>
                <a:cs typeface="Arial"/>
                <a:sym typeface="Arial"/>
              </a:rPr>
              <a:t>www.</a:t>
            </a:r>
            <a:r>
              <a:rPr b="1" i="0" lang="en-US" sz="1400" u="none" cap="none" strike="noStrike">
                <a:solidFill>
                  <a:schemeClr val="dk1"/>
                </a:solidFill>
                <a:latin typeface="Arial"/>
                <a:ea typeface="Arial"/>
                <a:cs typeface="Arial"/>
                <a:sym typeface="Arial"/>
              </a:rPr>
              <a:t>StudySearch.co.kr</a:t>
            </a:r>
            <a:r>
              <a:rPr b="0" i="0" lang="en-US" sz="1400" u="none" cap="none" strike="noStrike">
                <a:solidFill>
                  <a:schemeClr val="dk1"/>
                </a:solidFill>
                <a:latin typeface="Arial"/>
                <a:ea typeface="Arial"/>
                <a:cs typeface="Arial"/>
                <a:sym typeface="Arial"/>
              </a:rPr>
              <a:t>]</a:t>
            </a:r>
          </a:p>
        </p:txBody>
      </p:sp>
      <p:sp>
        <p:nvSpPr>
          <p:cNvPr id="129" name="Shape 129"/>
          <p:cNvSpPr txBox="1"/>
          <p:nvPr/>
        </p:nvSpPr>
        <p:spPr>
          <a:xfrm>
            <a:off x="3309300" y="2238725"/>
            <a:ext cx="1449000" cy="369900"/>
          </a:xfrm>
          <a:prstGeom prst="rect">
            <a:avLst/>
          </a:prstGeom>
          <a:noFill/>
          <a:ln cap="flat" cmpd="sng" w="28575">
            <a:solidFill>
              <a:srgbClr val="F4CCCC"/>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Arial"/>
              <a:buNone/>
            </a:pPr>
            <a:r>
              <a:rPr b="1" i="0" lang="en-US" sz="1400" u="none" cap="none" strike="noStrike">
                <a:solidFill>
                  <a:srgbClr val="3D85C6"/>
                </a:solidFill>
                <a:latin typeface="Arial"/>
                <a:ea typeface="Arial"/>
                <a:cs typeface="Arial"/>
                <a:sym typeface="Arial"/>
              </a:rPr>
              <a:t>벤치 마킹 요소</a:t>
            </a:r>
          </a:p>
        </p:txBody>
      </p:sp>
      <p:sp>
        <p:nvSpPr>
          <p:cNvPr id="130" name="Shape 130"/>
          <p:cNvSpPr txBox="1"/>
          <p:nvPr/>
        </p:nvSpPr>
        <p:spPr>
          <a:xfrm>
            <a:off x="3309300" y="2770339"/>
            <a:ext cx="3035400" cy="1811999"/>
          </a:xfrm>
          <a:prstGeom prst="rect">
            <a:avLst/>
          </a:prstGeom>
          <a:noFill/>
          <a:ln>
            <a:noFill/>
          </a:ln>
        </p:spPr>
        <p:txBody>
          <a:bodyPr anchorCtr="0" anchor="t" bIns="91425" lIns="91425" rIns="91425" tIns="91425">
            <a:noAutofit/>
          </a:bodyPr>
          <a:lstStyle/>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스터디를 구성하고 공부를 하기위한 툴을 기능 요소</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Clr>
                <a:srgbClr val="000000"/>
              </a:buClr>
              <a:buSzPct val="100000"/>
              <a:buFont typeface="Arial"/>
              <a:buChar char="●"/>
            </a:pPr>
            <a:r>
              <a:rPr b="0" i="0" lang="en-US" sz="1200" u="none" cap="none" strike="noStrike">
                <a:solidFill>
                  <a:srgbClr val="000000"/>
                </a:solidFill>
                <a:latin typeface="Arial"/>
                <a:ea typeface="Arial"/>
                <a:cs typeface="Arial"/>
                <a:sym typeface="Arial"/>
              </a:rPr>
              <a:t>스터디의 목적에 맞는 공부에 도움이 될수있는 웹 API 및 여러가지 실시간 API</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131" name="Shape 131"/>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32" name="Shape 132"/>
          <p:cNvSpPr txBox="1"/>
          <p:nvPr>
            <p:ph idx="12" type="sldNum"/>
          </p:nvPr>
        </p:nvSpPr>
        <p:spPr>
          <a:xfrm>
            <a:off x="5890132" y="910678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4" name="Shape 1394"/>
        <p:cNvGrpSpPr/>
        <p:nvPr/>
      </p:nvGrpSpPr>
      <p:grpSpPr>
        <a:xfrm>
          <a:off x="0" y="0"/>
          <a:ext cx="0" cy="0"/>
          <a:chOff x="0" y="0"/>
          <a:chExt cx="0" cy="0"/>
        </a:xfrm>
      </p:grpSpPr>
      <p:cxnSp>
        <p:nvCxnSpPr>
          <p:cNvPr id="1395" name="Shape 1395"/>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396" name="Shape 139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397" name="Shape 1397"/>
          <p:cNvSpPr txBox="1"/>
          <p:nvPr/>
        </p:nvSpPr>
        <p:spPr>
          <a:xfrm>
            <a:off x="849075" y="6891075"/>
            <a:ext cx="118871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Daum Map API를 통해 스터디 장소를 지도 및 위성 스카이뷰로 확인할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가입신청 버튼을 눌러 해당 스터디에 가입신청을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실력 정보를 요구하는 스터디의 경우 가입신청 시 해당 스터디와 관련된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스킬레벨을 입력할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돋보기를 누르면 chartJs 로 만들어진 스터디 가입멤버들의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실력 그래프를 볼 수 있다.</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398" name="Shape 1398"/>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(8)  스터디 가입신청 페이지</a:t>
            </a:r>
          </a:p>
        </p:txBody>
      </p:sp>
      <p:pic>
        <p:nvPicPr>
          <p:cNvPr id="1399" name="Shape 1399"/>
          <p:cNvPicPr preferRelativeResize="0"/>
          <p:nvPr/>
        </p:nvPicPr>
        <p:blipFill rotWithShape="1">
          <a:blip r:embed="rId3">
            <a:alphaModFix/>
          </a:blip>
          <a:srcRect b="0" l="0" r="0" t="0"/>
          <a:stretch/>
        </p:blipFill>
        <p:spPr>
          <a:xfrm>
            <a:off x="1035729" y="1848125"/>
            <a:ext cx="4930896" cy="3296287"/>
          </a:xfrm>
          <a:prstGeom prst="rect">
            <a:avLst/>
          </a:prstGeom>
          <a:noFill/>
          <a:ln>
            <a:noFill/>
          </a:ln>
        </p:spPr>
      </p:pic>
      <p:sp>
        <p:nvSpPr>
          <p:cNvPr id="1400" name="Shape 1400"/>
          <p:cNvSpPr/>
          <p:nvPr/>
        </p:nvSpPr>
        <p:spPr>
          <a:xfrm>
            <a:off x="3306398" y="3307296"/>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401" name="Shape 1401"/>
          <p:cNvSpPr/>
          <p:nvPr/>
        </p:nvSpPr>
        <p:spPr>
          <a:xfrm>
            <a:off x="2193633" y="4666357"/>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pic>
        <p:nvPicPr>
          <p:cNvPr id="1402" name="Shape 1402"/>
          <p:cNvPicPr preferRelativeResize="0"/>
          <p:nvPr/>
        </p:nvPicPr>
        <p:blipFill rotWithShape="1">
          <a:blip r:embed="rId4">
            <a:alphaModFix/>
          </a:blip>
          <a:srcRect b="0" l="0" r="0" t="0"/>
          <a:stretch/>
        </p:blipFill>
        <p:spPr>
          <a:xfrm>
            <a:off x="1150153" y="5163182"/>
            <a:ext cx="1647208" cy="1308739"/>
          </a:xfrm>
          <a:prstGeom prst="rect">
            <a:avLst/>
          </a:prstGeom>
          <a:noFill/>
          <a:ln cap="flat" cmpd="sng" w="9525">
            <a:solidFill>
              <a:srgbClr val="FFFFFF"/>
            </a:solidFill>
            <a:prstDash val="solid"/>
            <a:round/>
            <a:headEnd len="med" w="med" type="none"/>
            <a:tailEnd len="med" w="med" type="none"/>
          </a:ln>
        </p:spPr>
      </p:pic>
      <p:sp>
        <p:nvSpPr>
          <p:cNvPr id="1403" name="Shape 1403"/>
          <p:cNvSpPr/>
          <p:nvPr/>
        </p:nvSpPr>
        <p:spPr>
          <a:xfrm>
            <a:off x="1035724" y="5508866"/>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404" name="Shape 1404"/>
          <p:cNvSpPr/>
          <p:nvPr/>
        </p:nvSpPr>
        <p:spPr>
          <a:xfrm>
            <a:off x="1953847" y="3453869"/>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pic>
        <p:nvPicPr>
          <p:cNvPr id="1405" name="Shape 1405"/>
          <p:cNvPicPr preferRelativeResize="0"/>
          <p:nvPr/>
        </p:nvPicPr>
        <p:blipFill rotWithShape="1">
          <a:blip r:embed="rId5">
            <a:alphaModFix/>
          </a:blip>
          <a:srcRect b="0" l="0" r="0" t="0"/>
          <a:stretch/>
        </p:blipFill>
        <p:spPr>
          <a:xfrm>
            <a:off x="3186914" y="4949150"/>
            <a:ext cx="1647213" cy="1736824"/>
          </a:xfrm>
          <a:prstGeom prst="rect">
            <a:avLst/>
          </a:prstGeom>
          <a:noFill/>
          <a:ln>
            <a:noFill/>
          </a:ln>
        </p:spPr>
      </p:pic>
      <p:sp>
        <p:nvSpPr>
          <p:cNvPr id="1406" name="Shape 1406"/>
          <p:cNvSpPr/>
          <p:nvPr/>
        </p:nvSpPr>
        <p:spPr>
          <a:xfrm>
            <a:off x="3092788" y="4804128"/>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5</a:t>
            </a:r>
          </a:p>
        </p:txBody>
      </p:sp>
      <p:grpSp>
        <p:nvGrpSpPr>
          <p:cNvPr id="1407" name="Shape 1407"/>
          <p:cNvGrpSpPr/>
          <p:nvPr/>
        </p:nvGrpSpPr>
        <p:grpSpPr>
          <a:xfrm>
            <a:off x="1079" y="4792516"/>
            <a:ext cx="728380" cy="1679951"/>
            <a:chOff x="0" y="0"/>
            <a:chExt cx="1181686342" cy="2147483647"/>
          </a:xfrm>
        </p:grpSpPr>
        <p:sp>
          <p:nvSpPr>
            <p:cNvPr id="1408" name="Shape 1408"/>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09" name="Shape 1409"/>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410" name="Shape 1410"/>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411" name="Shape 1411"/>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412" name="Shape 141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413" name="Shape 1413"/>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7" name="Shape 1417"/>
        <p:cNvGrpSpPr/>
        <p:nvPr/>
      </p:nvGrpSpPr>
      <p:grpSpPr>
        <a:xfrm>
          <a:off x="0" y="0"/>
          <a:ext cx="0" cy="0"/>
          <a:chOff x="0" y="0"/>
          <a:chExt cx="0" cy="0"/>
        </a:xfrm>
      </p:grpSpPr>
      <p:cxnSp>
        <p:nvCxnSpPr>
          <p:cNvPr id="1418" name="Shape 1418"/>
          <p:cNvCxnSpPr/>
          <p:nvPr/>
        </p:nvCxnSpPr>
        <p:spPr>
          <a:xfrm>
            <a:off x="1196975"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419" name="Shape 141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420" name="Shape 142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(9)  스터디 홈페이지 </a:t>
            </a:r>
          </a:p>
        </p:txBody>
      </p:sp>
      <p:sp>
        <p:nvSpPr>
          <p:cNvPr id="1421" name="Shape 1421"/>
          <p:cNvSpPr txBox="1"/>
          <p:nvPr/>
        </p:nvSpPr>
        <p:spPr>
          <a:xfrm>
            <a:off x="958050" y="7047550"/>
            <a:ext cx="5948700"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[1] 스터디 방장과 스터디원이 보여지는 기능에는 차이가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[2] MoDal창을 이용하여 Penalty 설정과 스터디 멤버리스트를 출력하고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강퇴가 가능하다.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[3] 스터디 멤버가 스터디방에 접속하는 접속일이 접속 때마다 업데이트 된다.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[4] 일정에 따른 출석체크가 가능하며 일정에 대한 로그가 남는다.</a:t>
            </a:r>
          </a:p>
        </p:txBody>
      </p:sp>
      <p:pic>
        <p:nvPicPr>
          <p:cNvPr id="1422" name="Shape 1422"/>
          <p:cNvPicPr preferRelativeResize="0"/>
          <p:nvPr/>
        </p:nvPicPr>
        <p:blipFill rotWithShape="1">
          <a:blip r:embed="rId3">
            <a:alphaModFix/>
          </a:blip>
          <a:srcRect b="0" l="0" r="0" t="0"/>
          <a:stretch/>
        </p:blipFill>
        <p:spPr>
          <a:xfrm>
            <a:off x="2007230" y="1872811"/>
            <a:ext cx="3781248" cy="2920770"/>
          </a:xfrm>
          <a:prstGeom prst="rect">
            <a:avLst/>
          </a:prstGeom>
          <a:noFill/>
          <a:ln>
            <a:noFill/>
          </a:ln>
        </p:spPr>
      </p:pic>
      <p:pic>
        <p:nvPicPr>
          <p:cNvPr id="1423" name="Shape 1423"/>
          <p:cNvPicPr preferRelativeResize="0"/>
          <p:nvPr/>
        </p:nvPicPr>
        <p:blipFill rotWithShape="1">
          <a:blip r:embed="rId4">
            <a:alphaModFix/>
          </a:blip>
          <a:srcRect b="0" l="0" r="0" t="0"/>
          <a:stretch/>
        </p:blipFill>
        <p:spPr>
          <a:xfrm>
            <a:off x="729449" y="2859061"/>
            <a:ext cx="1923998" cy="1368685"/>
          </a:xfrm>
          <a:prstGeom prst="rect">
            <a:avLst/>
          </a:prstGeom>
          <a:noFill/>
          <a:ln>
            <a:noFill/>
          </a:ln>
        </p:spPr>
      </p:pic>
      <p:pic>
        <p:nvPicPr>
          <p:cNvPr id="1424" name="Shape 1424"/>
          <p:cNvPicPr preferRelativeResize="0"/>
          <p:nvPr/>
        </p:nvPicPr>
        <p:blipFill rotWithShape="1">
          <a:blip r:embed="rId5">
            <a:alphaModFix/>
          </a:blip>
          <a:srcRect b="0" l="0" r="0" t="0"/>
          <a:stretch/>
        </p:blipFill>
        <p:spPr>
          <a:xfrm>
            <a:off x="1263388" y="5049444"/>
            <a:ext cx="1938184" cy="1368685"/>
          </a:xfrm>
          <a:prstGeom prst="rect">
            <a:avLst/>
          </a:prstGeom>
          <a:noFill/>
          <a:ln>
            <a:noFill/>
          </a:ln>
        </p:spPr>
      </p:pic>
      <p:pic>
        <p:nvPicPr>
          <p:cNvPr id="1425" name="Shape 1425"/>
          <p:cNvPicPr preferRelativeResize="0"/>
          <p:nvPr/>
        </p:nvPicPr>
        <p:blipFill rotWithShape="1">
          <a:blip r:embed="rId6">
            <a:alphaModFix/>
          </a:blip>
          <a:srcRect b="0" l="0" r="0" t="0"/>
          <a:stretch/>
        </p:blipFill>
        <p:spPr>
          <a:xfrm>
            <a:off x="3089425" y="4681171"/>
            <a:ext cx="2774946" cy="1962014"/>
          </a:xfrm>
          <a:prstGeom prst="rect">
            <a:avLst/>
          </a:prstGeom>
          <a:noFill/>
          <a:ln>
            <a:noFill/>
          </a:ln>
        </p:spPr>
      </p:pic>
      <p:cxnSp>
        <p:nvCxnSpPr>
          <p:cNvPr id="1426" name="Shape 1426"/>
          <p:cNvCxnSpPr>
            <a:stCxn id="1423" idx="2"/>
          </p:cNvCxnSpPr>
          <p:nvPr/>
        </p:nvCxnSpPr>
        <p:spPr>
          <a:xfrm>
            <a:off x="1691448" y="4227746"/>
            <a:ext cx="183600" cy="738000"/>
          </a:xfrm>
          <a:prstGeom prst="straightConnector1">
            <a:avLst/>
          </a:prstGeom>
          <a:noFill/>
          <a:ln cap="flat" cmpd="sng" w="38100">
            <a:solidFill>
              <a:schemeClr val="dk2"/>
            </a:solidFill>
            <a:prstDash val="solid"/>
            <a:round/>
            <a:headEnd len="med" w="med" type="none"/>
            <a:tailEnd len="lg" w="lg" type="triangle"/>
          </a:ln>
        </p:spPr>
      </p:cxnSp>
      <p:grpSp>
        <p:nvGrpSpPr>
          <p:cNvPr id="1427" name="Shape 1427"/>
          <p:cNvGrpSpPr/>
          <p:nvPr/>
        </p:nvGrpSpPr>
        <p:grpSpPr>
          <a:xfrm>
            <a:off x="6234826" y="4942274"/>
            <a:ext cx="728380" cy="1324415"/>
            <a:chOff x="0" y="-42"/>
            <a:chExt cx="1181037048" cy="2147483642"/>
          </a:xfrm>
        </p:grpSpPr>
        <p:sp>
          <p:nvSpPr>
            <p:cNvPr id="1428" name="Shape 1428"/>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29" name="Shape 1429"/>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430" name="Shape 1430"/>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431" name="Shape 1431"/>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pic>
        <p:nvPicPr>
          <p:cNvPr id="1432" name="Shape 1432"/>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433" name="Shape 1433"/>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1434" name="Shape 1434"/>
          <p:cNvSpPr/>
          <p:nvPr/>
        </p:nvSpPr>
        <p:spPr>
          <a:xfrm>
            <a:off x="2981694" y="1778600"/>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435" name="Shape 1435"/>
          <p:cNvSpPr/>
          <p:nvPr/>
        </p:nvSpPr>
        <p:spPr>
          <a:xfrm>
            <a:off x="620206" y="2529721"/>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436" name="Shape 1436"/>
          <p:cNvSpPr/>
          <p:nvPr/>
        </p:nvSpPr>
        <p:spPr>
          <a:xfrm>
            <a:off x="4582319" y="5655144"/>
            <a:ext cx="432299" cy="256200"/>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437" name="Shape 1437"/>
          <p:cNvSpPr/>
          <p:nvPr/>
        </p:nvSpPr>
        <p:spPr>
          <a:xfrm>
            <a:off x="3789044" y="3124452"/>
            <a:ext cx="432299" cy="256198"/>
          </a:xfrm>
          <a:prstGeom prst="wedgeEllipseCallout">
            <a:avLst>
              <a:gd fmla="val 21987" name="adj1"/>
              <a:gd fmla="val 83170" name="adj2"/>
            </a:avLst>
          </a:prstGeom>
          <a:solidFill>
            <a:srgbClr val="FEC2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1" name="Shape 1441"/>
        <p:cNvGrpSpPr/>
        <p:nvPr/>
      </p:nvGrpSpPr>
      <p:grpSpPr>
        <a:xfrm>
          <a:off x="0" y="0"/>
          <a:ext cx="0" cy="0"/>
          <a:chOff x="0" y="0"/>
          <a:chExt cx="0" cy="0"/>
        </a:xfrm>
      </p:grpSpPr>
      <p:pic>
        <p:nvPicPr>
          <p:cNvPr id="1442" name="Shape 1442"/>
          <p:cNvPicPr preferRelativeResize="0"/>
          <p:nvPr/>
        </p:nvPicPr>
        <p:blipFill rotWithShape="1">
          <a:blip r:embed="rId3">
            <a:alphaModFix/>
          </a:blip>
          <a:srcRect b="0" l="0" r="0" t="0"/>
          <a:stretch/>
        </p:blipFill>
        <p:spPr>
          <a:xfrm>
            <a:off x="976300" y="1910403"/>
            <a:ext cx="3615939" cy="3238402"/>
          </a:xfrm>
          <a:prstGeom prst="rect">
            <a:avLst/>
          </a:prstGeom>
          <a:noFill/>
          <a:ln>
            <a:noFill/>
          </a:ln>
        </p:spPr>
      </p:pic>
      <p:cxnSp>
        <p:nvCxnSpPr>
          <p:cNvPr id="1443" name="Shape 1443"/>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444" name="Shape 144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445" name="Shape 1445"/>
          <p:cNvSpPr txBox="1"/>
          <p:nvPr/>
        </p:nvSpPr>
        <p:spPr>
          <a:xfrm>
            <a:off x="917575" y="6894175"/>
            <a:ext cx="5780099" cy="13869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[1] 일정 관리, 추가, 삭제, 수정 이 가능하다.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[2] 방장은 공지사항을 등록할수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[3] 회원들은 방장이 작성한 공지글을 읽을 권한만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[4] 공지를 작성 후 원치 않을 시 삭제 가능하다.</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sp>
        <p:nvSpPr>
          <p:cNvPr id="1446" name="Shape 144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(10)  스터디 홈페이지</a:t>
            </a:r>
          </a:p>
        </p:txBody>
      </p:sp>
      <p:pic>
        <p:nvPicPr>
          <p:cNvPr id="1447" name="Shape 1447"/>
          <p:cNvPicPr preferRelativeResize="0"/>
          <p:nvPr/>
        </p:nvPicPr>
        <p:blipFill rotWithShape="1">
          <a:blip r:embed="rId4">
            <a:alphaModFix/>
          </a:blip>
          <a:srcRect b="0" l="0" r="0" t="0"/>
          <a:stretch/>
        </p:blipFill>
        <p:spPr>
          <a:xfrm>
            <a:off x="976300" y="1909644"/>
            <a:ext cx="3615942" cy="2508635"/>
          </a:xfrm>
          <a:prstGeom prst="rect">
            <a:avLst/>
          </a:prstGeom>
          <a:noFill/>
          <a:ln cap="flat" cmpd="sng" w="28575">
            <a:solidFill>
              <a:schemeClr val="dk2"/>
            </a:solidFill>
            <a:prstDash val="solid"/>
            <a:round/>
            <a:headEnd len="med" w="med" type="none"/>
            <a:tailEnd len="med" w="med" type="none"/>
          </a:ln>
        </p:spPr>
      </p:pic>
      <p:pic>
        <p:nvPicPr>
          <p:cNvPr id="1448" name="Shape 1448"/>
          <p:cNvPicPr preferRelativeResize="0"/>
          <p:nvPr/>
        </p:nvPicPr>
        <p:blipFill rotWithShape="1">
          <a:blip r:embed="rId5">
            <a:alphaModFix/>
          </a:blip>
          <a:srcRect b="0" l="0" r="0" t="0"/>
          <a:stretch/>
        </p:blipFill>
        <p:spPr>
          <a:xfrm>
            <a:off x="3972351" y="1828100"/>
            <a:ext cx="2081323" cy="942943"/>
          </a:xfrm>
          <a:prstGeom prst="rect">
            <a:avLst/>
          </a:prstGeom>
          <a:noFill/>
          <a:ln cap="flat" cmpd="sng" w="28575">
            <a:solidFill>
              <a:schemeClr val="dk2"/>
            </a:solidFill>
            <a:prstDash val="solid"/>
            <a:round/>
            <a:headEnd len="med" w="med" type="none"/>
            <a:tailEnd len="med" w="med" type="none"/>
          </a:ln>
        </p:spPr>
      </p:pic>
      <p:sp>
        <p:nvSpPr>
          <p:cNvPr id="1449" name="Shape 1449"/>
          <p:cNvSpPr/>
          <p:nvPr/>
        </p:nvSpPr>
        <p:spPr>
          <a:xfrm>
            <a:off x="4713928" y="3062275"/>
            <a:ext cx="711899" cy="585899"/>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450" name="Shape 1450"/>
          <p:cNvPicPr preferRelativeResize="0"/>
          <p:nvPr/>
        </p:nvPicPr>
        <p:blipFill rotWithShape="1">
          <a:blip r:embed="rId6">
            <a:alphaModFix/>
          </a:blip>
          <a:srcRect b="0" l="0" r="0" t="0"/>
          <a:stretch/>
        </p:blipFill>
        <p:spPr>
          <a:xfrm>
            <a:off x="3747017" y="5347057"/>
            <a:ext cx="1830449" cy="1085791"/>
          </a:xfrm>
          <a:prstGeom prst="rect">
            <a:avLst/>
          </a:prstGeom>
          <a:noFill/>
          <a:ln cap="flat" cmpd="sng" w="28575">
            <a:solidFill>
              <a:schemeClr val="dk2"/>
            </a:solidFill>
            <a:prstDash val="solid"/>
            <a:round/>
            <a:headEnd len="med" w="med" type="none"/>
            <a:tailEnd len="med" w="med" type="none"/>
          </a:ln>
        </p:spPr>
      </p:pic>
      <p:pic>
        <p:nvPicPr>
          <p:cNvPr id="1451" name="Shape 1451"/>
          <p:cNvPicPr preferRelativeResize="0"/>
          <p:nvPr/>
        </p:nvPicPr>
        <p:blipFill rotWithShape="1">
          <a:blip r:embed="rId7">
            <a:alphaModFix/>
          </a:blip>
          <a:srcRect b="0" l="0" r="0" t="0"/>
          <a:stretch/>
        </p:blipFill>
        <p:spPr>
          <a:xfrm>
            <a:off x="976300" y="5386689"/>
            <a:ext cx="2293087" cy="1085783"/>
          </a:xfrm>
          <a:prstGeom prst="rect">
            <a:avLst/>
          </a:prstGeom>
          <a:noFill/>
          <a:ln cap="flat" cmpd="sng" w="28575">
            <a:solidFill>
              <a:schemeClr val="dk2"/>
            </a:solidFill>
            <a:prstDash val="solid"/>
            <a:round/>
            <a:headEnd len="med" w="med" type="none"/>
            <a:tailEnd len="med" w="med" type="none"/>
          </a:ln>
        </p:spPr>
      </p:pic>
      <p:cxnSp>
        <p:nvCxnSpPr>
          <p:cNvPr id="1452" name="Shape 1452"/>
          <p:cNvCxnSpPr>
            <a:endCxn id="1450" idx="0"/>
          </p:cNvCxnSpPr>
          <p:nvPr/>
        </p:nvCxnSpPr>
        <p:spPr>
          <a:xfrm>
            <a:off x="4278242" y="5020957"/>
            <a:ext cx="384000" cy="326100"/>
          </a:xfrm>
          <a:prstGeom prst="bentConnector2">
            <a:avLst/>
          </a:prstGeom>
          <a:noFill/>
          <a:ln cap="flat" cmpd="sng" w="38100">
            <a:solidFill>
              <a:schemeClr val="dk2"/>
            </a:solidFill>
            <a:prstDash val="solid"/>
            <a:round/>
            <a:headEnd len="med" w="med" type="none"/>
            <a:tailEnd len="med" w="med" type="none"/>
          </a:ln>
        </p:spPr>
      </p:cxnSp>
      <p:cxnSp>
        <p:nvCxnSpPr>
          <p:cNvPr id="1453" name="Shape 1453"/>
          <p:cNvCxnSpPr>
            <a:endCxn id="1451" idx="0"/>
          </p:cNvCxnSpPr>
          <p:nvPr/>
        </p:nvCxnSpPr>
        <p:spPr>
          <a:xfrm flipH="1">
            <a:off x="2122843" y="4976289"/>
            <a:ext cx="30900" cy="410400"/>
          </a:xfrm>
          <a:prstGeom prst="straightConnector1">
            <a:avLst/>
          </a:prstGeom>
          <a:noFill/>
          <a:ln cap="flat" cmpd="sng" w="38100">
            <a:solidFill>
              <a:schemeClr val="dk2"/>
            </a:solidFill>
            <a:prstDash val="solid"/>
            <a:round/>
            <a:headEnd len="med" w="med" type="none"/>
            <a:tailEnd len="lg" w="lg" type="triangle"/>
          </a:ln>
        </p:spPr>
      </p:cxnSp>
      <p:grpSp>
        <p:nvGrpSpPr>
          <p:cNvPr id="1454" name="Shape 1454"/>
          <p:cNvGrpSpPr/>
          <p:nvPr/>
        </p:nvGrpSpPr>
        <p:grpSpPr>
          <a:xfrm>
            <a:off x="1079" y="4792516"/>
            <a:ext cx="728380" cy="1679951"/>
            <a:chOff x="0" y="0"/>
            <a:chExt cx="1181686342" cy="2147483647"/>
          </a:xfrm>
        </p:grpSpPr>
        <p:sp>
          <p:nvSpPr>
            <p:cNvPr id="1455" name="Shape 1455"/>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56" name="Shape 1456"/>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457" name="Shape 1457"/>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458" name="Shape 1458"/>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459" name="Shape 1459"/>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460" name="Shape 1460"/>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
        <p:nvSpPr>
          <p:cNvPr id="1461" name="Shape 1461"/>
          <p:cNvSpPr/>
          <p:nvPr/>
        </p:nvSpPr>
        <p:spPr>
          <a:xfrm>
            <a:off x="4592248" y="1579696"/>
            <a:ext cx="389400" cy="248398"/>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462" name="Shape 1462"/>
          <p:cNvSpPr/>
          <p:nvPr/>
        </p:nvSpPr>
        <p:spPr>
          <a:xfrm>
            <a:off x="1231445" y="4911282"/>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463" name="Shape 1463"/>
          <p:cNvSpPr/>
          <p:nvPr/>
        </p:nvSpPr>
        <p:spPr>
          <a:xfrm>
            <a:off x="4818312" y="4882341"/>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3</a:t>
            </a:r>
          </a:p>
        </p:txBody>
      </p:sp>
      <p:sp>
        <p:nvSpPr>
          <p:cNvPr id="1464" name="Shape 1464"/>
          <p:cNvSpPr/>
          <p:nvPr/>
        </p:nvSpPr>
        <p:spPr>
          <a:xfrm>
            <a:off x="3612921" y="4504494"/>
            <a:ext cx="389400" cy="248400"/>
          </a:xfrm>
          <a:prstGeom prst="wedgeEllipseCallout">
            <a:avLst>
              <a:gd fmla="val 21987" name="adj1"/>
              <a:gd fmla="val 83170" name="adj2"/>
            </a:avLst>
          </a:prstGeom>
          <a:solidFill>
            <a:srgbClr val="F77EA4"/>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4</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8" name="Shape 1468"/>
        <p:cNvGrpSpPr/>
        <p:nvPr/>
      </p:nvGrpSpPr>
      <p:grpSpPr>
        <a:xfrm>
          <a:off x="0" y="0"/>
          <a:ext cx="0" cy="0"/>
          <a:chOff x="0" y="0"/>
          <a:chExt cx="0" cy="0"/>
        </a:xfrm>
      </p:grpSpPr>
      <p:grpSp>
        <p:nvGrpSpPr>
          <p:cNvPr id="1469" name="Shape 1469"/>
          <p:cNvGrpSpPr/>
          <p:nvPr/>
        </p:nvGrpSpPr>
        <p:grpSpPr>
          <a:xfrm>
            <a:off x="6234826" y="4942274"/>
            <a:ext cx="728380" cy="1324415"/>
            <a:chOff x="0" y="-42"/>
            <a:chExt cx="1181037048" cy="2147483642"/>
          </a:xfrm>
        </p:grpSpPr>
        <p:sp>
          <p:nvSpPr>
            <p:cNvPr id="1470" name="Shape 147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71" name="Shape 1471"/>
            <p:cNvSpPr txBox="1"/>
            <p:nvPr/>
          </p:nvSpPr>
          <p:spPr>
            <a:xfrm>
              <a:off x="112155200" y="146397037"/>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472" name="Shape 1472"/>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473" name="Shape 1473"/>
            <p:cNvSpPr txBox="1"/>
            <p:nvPr/>
          </p:nvSpPr>
          <p:spPr>
            <a:xfrm>
              <a:off x="0" y="9913877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p:txBody>
        </p:sp>
      </p:grpSp>
      <p:cxnSp>
        <p:nvCxnSpPr>
          <p:cNvPr id="1474" name="Shape 1474"/>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475" name="Shape 147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476" name="Shape 147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(11)  실시간 페이지 새로 고침</a:t>
            </a:r>
          </a:p>
        </p:txBody>
      </p:sp>
      <p:pic>
        <p:nvPicPr>
          <p:cNvPr id="1477" name="Shape 1477"/>
          <p:cNvPicPr preferRelativeResize="0"/>
          <p:nvPr/>
        </p:nvPicPr>
        <p:blipFill rotWithShape="1">
          <a:blip r:embed="rId3">
            <a:alphaModFix/>
          </a:blip>
          <a:srcRect b="0" l="0" r="0" t="0"/>
          <a:stretch/>
        </p:blipFill>
        <p:spPr>
          <a:xfrm>
            <a:off x="911987" y="1920875"/>
            <a:ext cx="4719623" cy="2588524"/>
          </a:xfrm>
          <a:prstGeom prst="rect">
            <a:avLst/>
          </a:prstGeom>
          <a:noFill/>
          <a:ln>
            <a:noFill/>
          </a:ln>
        </p:spPr>
      </p:pic>
      <p:sp>
        <p:nvSpPr>
          <p:cNvPr id="1478" name="Shape 1478"/>
          <p:cNvSpPr txBox="1"/>
          <p:nvPr/>
        </p:nvSpPr>
        <p:spPr>
          <a:xfrm>
            <a:off x="1060200" y="5291150"/>
            <a:ext cx="5142600" cy="46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1</a:t>
            </a:r>
            <a:r>
              <a:rPr b="1" i="0" lang="en-US" sz="1200" u="none" cap="none" strike="noStrike">
                <a:solidFill>
                  <a:srgbClr val="000000"/>
                </a:solidFill>
                <a:latin typeface="Arial"/>
                <a:ea typeface="Arial"/>
                <a:cs typeface="Arial"/>
                <a:sym typeface="Arial"/>
              </a:rPr>
              <a:t>실시간 페이지를 새로 고침 하더라도 화면의 내용이 유지 된다.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479" name="Shape 1479"/>
          <p:cNvPicPr preferRelativeResize="0"/>
          <p:nvPr/>
        </p:nvPicPr>
        <p:blipFill rotWithShape="1">
          <a:blip r:embed="rId4">
            <a:alphaModFix/>
          </a:blip>
          <a:srcRect b="0" l="0" r="0" t="0"/>
          <a:stretch/>
        </p:blipFill>
        <p:spPr>
          <a:xfrm>
            <a:off x="823900" y="6081873"/>
            <a:ext cx="2463418" cy="652291"/>
          </a:xfrm>
          <a:prstGeom prst="rect">
            <a:avLst/>
          </a:prstGeom>
          <a:noFill/>
          <a:ln>
            <a:noFill/>
          </a:ln>
        </p:spPr>
      </p:pic>
      <p:pic>
        <p:nvPicPr>
          <p:cNvPr id="1480" name="Shape 1480"/>
          <p:cNvPicPr preferRelativeResize="0"/>
          <p:nvPr/>
        </p:nvPicPr>
        <p:blipFill rotWithShape="1">
          <a:blip r:embed="rId5">
            <a:alphaModFix/>
          </a:blip>
          <a:srcRect b="0" l="0" r="0" t="0"/>
          <a:stretch/>
        </p:blipFill>
        <p:spPr>
          <a:xfrm>
            <a:off x="1637500" y="6515528"/>
            <a:ext cx="4328999" cy="1768645"/>
          </a:xfrm>
          <a:prstGeom prst="rect">
            <a:avLst/>
          </a:prstGeom>
          <a:noFill/>
          <a:ln>
            <a:noFill/>
          </a:ln>
        </p:spPr>
      </p:pic>
      <p:sp>
        <p:nvSpPr>
          <p:cNvPr id="1481" name="Shape 1481"/>
          <p:cNvSpPr/>
          <p:nvPr/>
        </p:nvSpPr>
        <p:spPr>
          <a:xfrm>
            <a:off x="2031325" y="6955200"/>
            <a:ext cx="2057099" cy="2582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82" name="Shape 1482"/>
          <p:cNvSpPr/>
          <p:nvPr/>
        </p:nvSpPr>
        <p:spPr>
          <a:xfrm>
            <a:off x="1825531" y="7559482"/>
            <a:ext cx="1956000" cy="2423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83" name="Shape 1483"/>
          <p:cNvSpPr/>
          <p:nvPr/>
        </p:nvSpPr>
        <p:spPr>
          <a:xfrm>
            <a:off x="846625" y="5342812"/>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pic>
        <p:nvPicPr>
          <p:cNvPr id="1484" name="Shape 1484"/>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485" name="Shape 148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9" name="Shape 1489"/>
        <p:cNvGrpSpPr/>
        <p:nvPr/>
      </p:nvGrpSpPr>
      <p:grpSpPr>
        <a:xfrm>
          <a:off x="0" y="0"/>
          <a:ext cx="0" cy="0"/>
          <a:chOff x="0" y="0"/>
          <a:chExt cx="0" cy="0"/>
        </a:xfrm>
      </p:grpSpPr>
      <p:cxnSp>
        <p:nvCxnSpPr>
          <p:cNvPr id="1490" name="Shape 1490"/>
          <p:cNvCxnSpPr/>
          <p:nvPr/>
        </p:nvCxnSpPr>
        <p:spPr>
          <a:xfrm>
            <a:off x="1268412" y="1568450"/>
            <a:ext cx="4464000" cy="0"/>
          </a:xfrm>
          <a:prstGeom prst="straightConnector1">
            <a:avLst/>
          </a:prstGeom>
          <a:noFill/>
          <a:ln cap="flat" cmpd="sng" w="38100">
            <a:solidFill>
              <a:srgbClr val="558ED5"/>
            </a:solidFill>
            <a:prstDash val="solid"/>
            <a:miter/>
            <a:headEnd len="med" w="med" type="none"/>
            <a:tailEnd len="med" w="med" type="none"/>
          </a:ln>
        </p:spPr>
      </p:cxnSp>
      <p:sp>
        <p:nvSpPr>
          <p:cNvPr id="1491" name="Shape 1491"/>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5-2. 기본 기능</a:t>
            </a:r>
          </a:p>
        </p:txBody>
      </p:sp>
      <p:sp>
        <p:nvSpPr>
          <p:cNvPr id="1492" name="Shape 1492"/>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(12)  텍스트 스타일 </a:t>
            </a:r>
          </a:p>
        </p:txBody>
      </p:sp>
      <p:sp>
        <p:nvSpPr>
          <p:cNvPr id="1493" name="Shape 1493"/>
          <p:cNvSpPr txBox="1"/>
          <p:nvPr/>
        </p:nvSpPr>
        <p:spPr>
          <a:xfrm>
            <a:off x="984000" y="5291150"/>
            <a:ext cx="5142600" cy="468300"/>
          </a:xfrm>
          <a:prstGeom prst="rect">
            <a:avLst/>
          </a:prstGeom>
          <a:noFill/>
          <a:ln>
            <a:noFill/>
          </a:ln>
        </p:spPr>
        <p:txBody>
          <a:bodyPr anchorCtr="0" anchor="t" bIns="91425" lIns="91425" rIns="91425" tIns="91425">
            <a:noAutofit/>
          </a:bodyPr>
          <a:lstStyle/>
          <a:p>
            <a:pPr indent="-304800" lvl="0" marL="457200" marR="0" rtl="0" algn="l">
              <a:lnSpc>
                <a:spcPct val="115000"/>
              </a:lnSpc>
              <a:spcBef>
                <a:spcPts val="0"/>
              </a:spcBef>
              <a:spcAft>
                <a:spcPts val="0"/>
              </a:spcAft>
              <a:buClr>
                <a:schemeClr val="dk1"/>
              </a:buClr>
              <a:buSzPct val="100000"/>
              <a:buFont typeface="Arial"/>
              <a:buAutoNum type="arabicPeriod"/>
            </a:pPr>
            <a:r>
              <a:rPr b="1" i="0" lang="en-US" sz="1200" u="none" cap="none" strike="noStrike">
                <a:solidFill>
                  <a:srgbClr val="000000"/>
                </a:solidFill>
                <a:latin typeface="Arial"/>
                <a:ea typeface="Arial"/>
                <a:cs typeface="Arial"/>
                <a:sym typeface="Arial"/>
              </a:rPr>
              <a:t>텍스트 색상을 변경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494" name="Shape 1494"/>
          <p:cNvPicPr preferRelativeResize="0"/>
          <p:nvPr/>
        </p:nvPicPr>
        <p:blipFill rotWithShape="1">
          <a:blip r:embed="rId3">
            <a:alphaModFix/>
          </a:blip>
          <a:srcRect b="0" l="0" r="0" t="0"/>
          <a:stretch/>
        </p:blipFill>
        <p:spPr>
          <a:xfrm>
            <a:off x="1328536" y="2042786"/>
            <a:ext cx="4345275" cy="3083750"/>
          </a:xfrm>
          <a:prstGeom prst="rect">
            <a:avLst/>
          </a:prstGeom>
          <a:noFill/>
          <a:ln>
            <a:noFill/>
          </a:ln>
        </p:spPr>
      </p:pic>
      <p:sp>
        <p:nvSpPr>
          <p:cNvPr id="1495" name="Shape 1495"/>
          <p:cNvSpPr txBox="1"/>
          <p:nvPr/>
        </p:nvSpPr>
        <p:spPr>
          <a:xfrm>
            <a:off x="1124690" y="5672325"/>
            <a:ext cx="5142600" cy="4683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2      텍스트 사이즈를 변경 할 수 있다.</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a:p>
            <a:pPr indent="0" lvl="0" marL="0" marR="0" rtl="0" algn="l">
              <a:lnSpc>
                <a:spcPct val="115000"/>
              </a:lnSpc>
              <a:spcBef>
                <a:spcPts val="0"/>
              </a:spcBef>
              <a:spcAft>
                <a:spcPts val="0"/>
              </a:spcAft>
              <a:buClr>
                <a:srgbClr val="000000"/>
              </a:buClr>
              <a:buFont typeface="Arial"/>
              <a:buNone/>
            </a:pPr>
            <a:r>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a:p>
            <a:pPr indent="0" lvl="0" marL="0" marR="0" rtl="0" algn="l">
              <a:lnSpc>
                <a:spcPct val="115000"/>
              </a:lnSpc>
              <a:spcBef>
                <a:spcPts val="0"/>
              </a:spcBef>
              <a:spcAft>
                <a:spcPts val="0"/>
              </a:spcAft>
              <a:buClr>
                <a:srgbClr val="000000"/>
              </a:buClr>
              <a:buSzPct val="25000"/>
              <a:buFont typeface="Arial"/>
              <a:buNone/>
            </a:pPr>
            <a:r>
              <a:rPr b="1" i="0" lang="en-US" sz="1200" u="none" cap="none" strike="noStrike">
                <a:solidFill>
                  <a:srgbClr val="000000"/>
                </a:solidFill>
                <a:latin typeface="Arial"/>
                <a:ea typeface="Arial"/>
                <a:cs typeface="Arial"/>
                <a:sym typeface="Arial"/>
              </a:rPr>
              <a:t> </a:t>
            </a:r>
          </a:p>
        </p:txBody>
      </p:sp>
      <p:pic>
        <p:nvPicPr>
          <p:cNvPr id="1496" name="Shape 1496"/>
          <p:cNvPicPr preferRelativeResize="0"/>
          <p:nvPr/>
        </p:nvPicPr>
        <p:blipFill rotWithShape="1">
          <a:blip r:embed="rId4">
            <a:alphaModFix/>
          </a:blip>
          <a:srcRect b="0" l="0" r="0" t="0"/>
          <a:stretch/>
        </p:blipFill>
        <p:spPr>
          <a:xfrm>
            <a:off x="1119187" y="6686386"/>
            <a:ext cx="5229225" cy="581024"/>
          </a:xfrm>
          <a:prstGeom prst="rect">
            <a:avLst/>
          </a:prstGeom>
          <a:noFill/>
          <a:ln>
            <a:noFill/>
          </a:ln>
        </p:spPr>
      </p:pic>
      <p:sp>
        <p:nvSpPr>
          <p:cNvPr id="1497" name="Shape 1497"/>
          <p:cNvSpPr/>
          <p:nvPr/>
        </p:nvSpPr>
        <p:spPr>
          <a:xfrm>
            <a:off x="1268404" y="3210239"/>
            <a:ext cx="432299" cy="263100"/>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498" name="Shape 1498"/>
          <p:cNvSpPr/>
          <p:nvPr/>
        </p:nvSpPr>
        <p:spPr>
          <a:xfrm>
            <a:off x="1268404" y="3829414"/>
            <a:ext cx="432299" cy="263100"/>
          </a:xfrm>
          <a:prstGeom prst="wedgeEllipseCallout">
            <a:avLst>
              <a:gd fmla="val 21987" name="adj1"/>
              <a:gd fmla="val 83170" name="adj2"/>
            </a:avLst>
          </a:prstGeom>
          <a:solidFill>
            <a:schemeClr val="dk2"/>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sp>
        <p:nvSpPr>
          <p:cNvPr id="1499" name="Shape 1499"/>
          <p:cNvSpPr/>
          <p:nvPr/>
        </p:nvSpPr>
        <p:spPr>
          <a:xfrm>
            <a:off x="1119200" y="5344075"/>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1</a:t>
            </a:r>
          </a:p>
        </p:txBody>
      </p:sp>
      <p:sp>
        <p:nvSpPr>
          <p:cNvPr id="1500" name="Shape 1500"/>
          <p:cNvSpPr/>
          <p:nvPr/>
        </p:nvSpPr>
        <p:spPr>
          <a:xfrm>
            <a:off x="1119200" y="5716366"/>
            <a:ext cx="311099" cy="263100"/>
          </a:xfrm>
          <a:prstGeom prst="ellipse">
            <a:avLst/>
          </a:prstGeom>
          <a:solidFill>
            <a:schemeClr val="dk2"/>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2</a:t>
            </a:r>
          </a:p>
        </p:txBody>
      </p:sp>
      <p:grpSp>
        <p:nvGrpSpPr>
          <p:cNvPr id="1501" name="Shape 1501"/>
          <p:cNvGrpSpPr/>
          <p:nvPr/>
        </p:nvGrpSpPr>
        <p:grpSpPr>
          <a:xfrm>
            <a:off x="1079" y="4792516"/>
            <a:ext cx="728380" cy="1679951"/>
            <a:chOff x="0" y="0"/>
            <a:chExt cx="1181686342" cy="2147483647"/>
          </a:xfrm>
        </p:grpSpPr>
        <p:sp>
          <p:nvSpPr>
            <p:cNvPr id="1502" name="Shape 1502"/>
            <p:cNvSpPr/>
            <p:nvPr/>
          </p:nvSpPr>
          <p:spPr>
            <a:xfrm rot="5400000">
              <a:off x="-595473535" y="619636730"/>
              <a:ext cx="2147483647" cy="756406399"/>
            </a:xfrm>
            <a:custGeom>
              <a:pathLst>
                <a:path extrusionOk="0" h="120000" w="120000">
                  <a:moveTo>
                    <a:pt x="8940" y="0"/>
                  </a:moveTo>
                  <a:lnTo>
                    <a:pt x="111059" y="0"/>
                  </a:lnTo>
                  <a:cubicBezTo>
                    <a:pt x="115997" y="0"/>
                    <a:pt x="120000" y="8954"/>
                    <a:pt x="120000" y="20000"/>
                  </a:cubicBezTo>
                  <a:lnTo>
                    <a:pt x="120000" y="120000"/>
                  </a:lnTo>
                  <a:lnTo>
                    <a:pt x="120000" y="120000"/>
                  </a:lnTo>
                  <a:lnTo>
                    <a:pt x="0" y="120000"/>
                  </a:lnTo>
                  <a:lnTo>
                    <a:pt x="0" y="120000"/>
                  </a:lnTo>
                  <a:lnTo>
                    <a:pt x="0" y="20000"/>
                  </a:lnTo>
                  <a:cubicBezTo>
                    <a:pt x="0" y="8954"/>
                    <a:pt x="4002" y="0"/>
                    <a:pt x="8940" y="0"/>
                  </a:cubicBezTo>
                  <a:close/>
                </a:path>
              </a:pathLst>
            </a:custGeom>
            <a:solidFill>
              <a:srgbClr val="558ED5"/>
            </a:solidFill>
            <a:ln cap="flat" cmpd="sng" w="25400">
              <a:solidFill>
                <a:srgbClr val="558ED5"/>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03" name="Shape 1503"/>
            <p:cNvSpPr txBox="1"/>
            <p:nvPr/>
          </p:nvSpPr>
          <p:spPr>
            <a:xfrm>
              <a:off x="67780872" y="265890982"/>
              <a:ext cx="959140321" cy="48716641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05</a:t>
              </a:r>
            </a:p>
          </p:txBody>
        </p:sp>
        <p:cxnSp>
          <p:nvCxnSpPr>
            <p:cNvPr id="1504" name="Shape 1504"/>
            <p:cNvCxnSpPr/>
            <p:nvPr/>
          </p:nvCxnSpPr>
          <p:spPr>
            <a:xfrm>
              <a:off x="206967853" y="878911388"/>
              <a:ext cx="554878098" cy="0"/>
            </a:xfrm>
            <a:prstGeom prst="straightConnector1">
              <a:avLst/>
            </a:prstGeom>
            <a:noFill/>
            <a:ln cap="flat" cmpd="sng" w="25400">
              <a:solidFill>
                <a:schemeClr val="lt1"/>
              </a:solidFill>
              <a:prstDash val="solid"/>
              <a:miter/>
              <a:headEnd len="med" w="med" type="none"/>
              <a:tailEnd len="med" w="med" type="none"/>
            </a:ln>
          </p:spPr>
        </p:cxnSp>
        <p:sp>
          <p:nvSpPr>
            <p:cNvPr id="1505" name="Shape 1505"/>
            <p:cNvSpPr txBox="1"/>
            <p:nvPr/>
          </p:nvSpPr>
          <p:spPr>
            <a:xfrm>
              <a:off x="0" y="967201913"/>
              <a:ext cx="1181686342" cy="118028173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기능</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506" name="Shape 1506"/>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507" name="Shape 1507"/>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2" name="Shape 1512"/>
        <p:cNvGrpSpPr/>
        <p:nvPr/>
      </p:nvGrpSpPr>
      <p:grpSpPr>
        <a:xfrm>
          <a:off x="0" y="0"/>
          <a:ext cx="0" cy="0"/>
          <a:chOff x="0" y="0"/>
          <a:chExt cx="0" cy="0"/>
        </a:xfrm>
      </p:grpSpPr>
      <p:pic>
        <p:nvPicPr>
          <p:cNvPr id="1513" name="Shape 1513"/>
          <p:cNvPicPr preferRelativeResize="0"/>
          <p:nvPr/>
        </p:nvPicPr>
        <p:blipFill rotWithShape="1">
          <a:blip r:embed="rId3">
            <a:alphaModFix/>
          </a:blip>
          <a:srcRect b="0" l="0" r="0" t="0"/>
          <a:stretch/>
        </p:blipFill>
        <p:spPr>
          <a:xfrm>
            <a:off x="1235600" y="3670700"/>
            <a:ext cx="3863849" cy="28378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7" name="Shape 1517"/>
        <p:cNvGrpSpPr/>
        <p:nvPr/>
      </p:nvGrpSpPr>
      <p:grpSpPr>
        <a:xfrm>
          <a:off x="0" y="0"/>
          <a:ext cx="0" cy="0"/>
          <a:chOff x="0" y="0"/>
          <a:chExt cx="0" cy="0"/>
        </a:xfrm>
      </p:grpSpPr>
      <p:grpSp>
        <p:nvGrpSpPr>
          <p:cNvPr id="1518" name="Shape 1518"/>
          <p:cNvGrpSpPr/>
          <p:nvPr/>
        </p:nvGrpSpPr>
        <p:grpSpPr>
          <a:xfrm>
            <a:off x="1079" y="5726452"/>
            <a:ext cx="728380" cy="1679836"/>
            <a:chOff x="0" y="0"/>
            <a:chExt cx="1181480531" cy="2147483647"/>
          </a:xfrm>
        </p:grpSpPr>
        <p:sp>
          <p:nvSpPr>
            <p:cNvPr id="1519" name="Shape 1519"/>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20" name="Shape 1520"/>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521" name="Shape 1521"/>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1522" name="Shape 1522"/>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523" name="Shape 1523"/>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524" name="Shape 152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pic>
        <p:nvPicPr>
          <p:cNvPr id="1525" name="Shape 1525"/>
          <p:cNvPicPr preferRelativeResize="0"/>
          <p:nvPr/>
        </p:nvPicPr>
        <p:blipFill rotWithShape="1">
          <a:blip r:embed="rId3">
            <a:alphaModFix/>
          </a:blip>
          <a:srcRect b="0" l="0" r="0" t="0"/>
          <a:stretch/>
        </p:blipFill>
        <p:spPr>
          <a:xfrm>
            <a:off x="4145951" y="769543"/>
            <a:ext cx="1557300" cy="738299"/>
          </a:xfrm>
          <a:prstGeom prst="rect">
            <a:avLst/>
          </a:prstGeom>
          <a:noFill/>
          <a:ln>
            <a:noFill/>
          </a:ln>
        </p:spPr>
      </p:pic>
      <p:sp>
        <p:nvSpPr>
          <p:cNvPr id="1526" name="Shape 1526"/>
          <p:cNvSpPr/>
          <p:nvPr/>
        </p:nvSpPr>
        <p:spPr>
          <a:xfrm>
            <a:off x="925512" y="1782760"/>
            <a:ext cx="1073099" cy="446099"/>
          </a:xfrm>
          <a:prstGeom prst="roundRect">
            <a:avLst>
              <a:gd fmla="val 16667" name="adj"/>
            </a:avLst>
          </a:prstGeom>
          <a:solidFill>
            <a:srgbClr val="1AA5B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527" name="Shape 1527"/>
          <p:cNvSpPr/>
          <p:nvPr/>
        </p:nvSpPr>
        <p:spPr>
          <a:xfrm>
            <a:off x="925512" y="3067050"/>
            <a:ext cx="1073099" cy="446099"/>
          </a:xfrm>
          <a:prstGeom prst="roundRect">
            <a:avLst>
              <a:gd fmla="val 16667" name="adj"/>
            </a:avLst>
          </a:prstGeom>
          <a:solidFill>
            <a:srgbClr val="1AA5B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sp>
        <p:nvSpPr>
          <p:cNvPr id="1528" name="Shape 1528"/>
          <p:cNvSpPr/>
          <p:nvPr/>
        </p:nvSpPr>
        <p:spPr>
          <a:xfrm>
            <a:off x="908925" y="6389662"/>
            <a:ext cx="1025400" cy="446099"/>
          </a:xfrm>
          <a:prstGeom prst="roundRect">
            <a:avLst>
              <a:gd fmla="val 16667" name="adj"/>
            </a:avLst>
          </a:prstGeom>
          <a:solidFill>
            <a:srgbClr val="1AA5B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적용예시</a:t>
            </a:r>
          </a:p>
        </p:txBody>
      </p:sp>
      <p:sp>
        <p:nvSpPr>
          <p:cNvPr id="1529" name="Shape 1529"/>
          <p:cNvSpPr txBox="1"/>
          <p:nvPr/>
        </p:nvSpPr>
        <p:spPr>
          <a:xfrm>
            <a:off x="876300" y="3560748"/>
            <a:ext cx="6399300" cy="27645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1.문서지향의 데이터베이스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값들이 Json으로 저장되어지기때문에 속도가 빠르다</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2.스키마가 없다</a:t>
            </a:r>
          </a:p>
          <a:p>
            <a:pPr indent="0" lvl="0" marL="0" marR="0" rtl="0" algn="l">
              <a:lnSpc>
                <a:spcPct val="115000"/>
              </a:lnSpc>
              <a:spcBef>
                <a:spcPts val="0"/>
              </a:spcBef>
              <a:spcAft>
                <a:spcPts val="0"/>
              </a:spcAft>
              <a:buClr>
                <a:schemeClr val="dk1"/>
              </a:buClr>
              <a:buFont typeface="Arial"/>
              <a:buNone/>
            </a:pPr>
            <a:r>
              <a:t/>
            </a:r>
            <a:endParaRPr b="1"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필드를 추가하거나 제거하는 것이 매우 쉬워졌음을 의미한다. 필드가 없는것이나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마찬가지니까. 따라서 개발 과정이 매우 단순해지고 빠르게 개발이 가능하게 된다.</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3. 스케일 아웃이 가능</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로그데이터가 필요할 때 마다 필드를 바꾸며 빠른 속도로 쌓여야 하는데, 이때 매우 적합하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다고 판정된게 몽고디비다. 데이터베이스에 엄청난 로그가 쌓여야하는데 Scale out도 가능</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할 뿐더러(디비 자체적으로 지원한다. 이를 염두에 두고 설계되었다.</a:t>
            </a:r>
          </a:p>
          <a:p>
            <a:pPr indent="0" lvl="0" marL="0" marR="0" rtl="0" algn="l">
              <a:lnSpc>
                <a:spcPct val="115000"/>
              </a:lnSpc>
              <a:spcBef>
                <a:spcPts val="0"/>
              </a:spcBef>
              <a:spcAft>
                <a:spcPts val="0"/>
              </a:spcAft>
              <a:buClr>
                <a:schemeClr val="lt1"/>
              </a:buClr>
              <a:buFont typeface="Arial"/>
              <a:buNone/>
            </a:pPr>
            <a:r>
              <a:t/>
            </a:r>
            <a:endParaRPr b="1"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FF0000"/>
              </a:buClr>
              <a:buSzPct val="25000"/>
              <a:buFont typeface="Arial"/>
              <a:buNone/>
            </a:pPr>
            <a:r>
              <a:rPr b="1" i="0" lang="en-US" sz="1000" u="none" cap="none" strike="noStrike">
                <a:solidFill>
                  <a:schemeClr val="accent6"/>
                </a:solidFill>
                <a:latin typeface="Verdana"/>
                <a:ea typeface="Verdana"/>
                <a:cs typeface="Verdana"/>
                <a:sym typeface="Verdana"/>
              </a:rPr>
              <a:t>추천알고리즘을위해 관계형데이터베이스보단 MongoDB가 적합하다 판단하여 </a:t>
            </a:r>
          </a:p>
          <a:p>
            <a:pPr indent="0" lvl="0" marL="0" marR="0" rtl="0" algn="l">
              <a:lnSpc>
                <a:spcPct val="115000"/>
              </a:lnSpc>
              <a:spcBef>
                <a:spcPts val="0"/>
              </a:spcBef>
              <a:spcAft>
                <a:spcPts val="0"/>
              </a:spcAft>
              <a:buClr>
                <a:srgbClr val="FF0000"/>
              </a:buClr>
              <a:buSzPct val="25000"/>
              <a:buFont typeface="Arial"/>
              <a:buNone/>
            </a:pPr>
            <a:r>
              <a:rPr b="1" i="0" lang="en-US" sz="1000" u="none" cap="none" strike="noStrike">
                <a:solidFill>
                  <a:schemeClr val="accent6"/>
                </a:solidFill>
                <a:latin typeface="Verdana"/>
                <a:ea typeface="Verdana"/>
                <a:cs typeface="Verdana"/>
                <a:sym typeface="Verdana"/>
              </a:rPr>
              <a:t>MongoDB를 사용했습니다.</a:t>
            </a:r>
          </a:p>
        </p:txBody>
      </p:sp>
      <p:pic>
        <p:nvPicPr>
          <p:cNvPr id="1530" name="Shape 1530"/>
          <p:cNvPicPr preferRelativeResize="0"/>
          <p:nvPr/>
        </p:nvPicPr>
        <p:blipFill rotWithShape="1">
          <a:blip r:embed="rId4">
            <a:alphaModFix/>
          </a:blip>
          <a:srcRect b="0" l="0" r="0" t="0"/>
          <a:stretch/>
        </p:blipFill>
        <p:spPr>
          <a:xfrm>
            <a:off x="815975" y="7338981"/>
            <a:ext cx="2734799" cy="1180500"/>
          </a:xfrm>
          <a:prstGeom prst="rect">
            <a:avLst/>
          </a:prstGeom>
          <a:noFill/>
          <a:ln>
            <a:noFill/>
          </a:ln>
        </p:spPr>
      </p:pic>
      <p:sp>
        <p:nvSpPr>
          <p:cNvPr id="1531" name="Shape 1531"/>
          <p:cNvSpPr txBox="1"/>
          <p:nvPr/>
        </p:nvSpPr>
        <p:spPr>
          <a:xfrm>
            <a:off x="876300" y="2324860"/>
            <a:ext cx="6264299" cy="6461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우리가 익숙하게 사용하고있는 RDBMS 형태의 관계형 데이터베이스가 아닌 다른 형태의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데이터 저장 기술을 의미한다.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JSON 형태의 문서 콜렉션으로 데이터를 저장하는 오프 소스 문서 지향 데이터베이스</a:t>
            </a:r>
          </a:p>
        </p:txBody>
      </p:sp>
      <p:sp>
        <p:nvSpPr>
          <p:cNvPr id="1532" name="Shape 1532"/>
          <p:cNvSpPr txBox="1"/>
          <p:nvPr/>
        </p:nvSpPr>
        <p:spPr>
          <a:xfrm>
            <a:off x="941109" y="7022220"/>
            <a:ext cx="2675399" cy="251400"/>
          </a:xfrm>
          <a:prstGeom prst="rect">
            <a:avLst/>
          </a:prstGeom>
          <a:solidFill>
            <a:srgbClr val="96D55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Maven으로 받은 Mongo라이브러리</a:t>
            </a:r>
          </a:p>
        </p:txBody>
      </p:sp>
      <p:sp>
        <p:nvSpPr>
          <p:cNvPr id="1533" name="Shape 153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Mongo DB(NO SQL)</a:t>
            </a:r>
          </a:p>
        </p:txBody>
      </p:sp>
      <p:sp>
        <p:nvSpPr>
          <p:cNvPr id="1534" name="Shape 1534"/>
          <p:cNvSpPr/>
          <p:nvPr/>
        </p:nvSpPr>
        <p:spPr>
          <a:xfrm>
            <a:off x="1192416" y="7320728"/>
            <a:ext cx="2424299" cy="297300"/>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35" name="Shape 1535"/>
          <p:cNvSpPr txBox="1"/>
          <p:nvPr/>
        </p:nvSpPr>
        <p:spPr>
          <a:xfrm>
            <a:off x="4265785" y="6829375"/>
            <a:ext cx="1893299" cy="6060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java와 mongodb를 연결해주는 라이브러리가 존재한다.</a:t>
            </a:r>
          </a:p>
        </p:txBody>
      </p:sp>
      <p:sp>
        <p:nvSpPr>
          <p:cNvPr id="1536" name="Shape 1536"/>
          <p:cNvSpPr/>
          <p:nvPr/>
        </p:nvSpPr>
        <p:spPr>
          <a:xfrm>
            <a:off x="1192416" y="7610567"/>
            <a:ext cx="2424299" cy="606000"/>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FF000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37" name="Shape 1537"/>
          <p:cNvSpPr txBox="1"/>
          <p:nvPr/>
        </p:nvSpPr>
        <p:spPr>
          <a:xfrm>
            <a:off x="4278762" y="7619442"/>
            <a:ext cx="1867199" cy="588299"/>
          </a:xfrm>
          <a:prstGeom prst="rect">
            <a:avLst/>
          </a:prstGeom>
          <a:solidFill>
            <a:srgbClr val="FF000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mongodb와 mahout을 연결하기 위한 라이브러리가 존재한다.</a:t>
            </a:r>
          </a:p>
        </p:txBody>
      </p:sp>
      <p:cxnSp>
        <p:nvCxnSpPr>
          <p:cNvPr id="1538" name="Shape 1538"/>
          <p:cNvCxnSpPr>
            <a:endCxn id="1535" idx="1"/>
          </p:cNvCxnSpPr>
          <p:nvPr/>
        </p:nvCxnSpPr>
        <p:spPr>
          <a:xfrm flipH="1" rot="10800000">
            <a:off x="3574585" y="7132375"/>
            <a:ext cx="691200" cy="348600"/>
          </a:xfrm>
          <a:prstGeom prst="straightConnector1">
            <a:avLst/>
          </a:prstGeom>
          <a:noFill/>
          <a:ln cap="flat" cmpd="sng" w="38100">
            <a:solidFill>
              <a:srgbClr val="00FFFF"/>
            </a:solidFill>
            <a:prstDash val="solid"/>
            <a:round/>
            <a:headEnd len="med" w="med" type="none"/>
            <a:tailEnd len="lg" w="lg" type="triangle"/>
          </a:ln>
        </p:spPr>
      </p:cxnSp>
      <p:sp>
        <p:nvSpPr>
          <p:cNvPr id="1539" name="Shape 1539"/>
          <p:cNvSpPr/>
          <p:nvPr/>
        </p:nvSpPr>
        <p:spPr>
          <a:xfrm>
            <a:off x="1219980" y="8222171"/>
            <a:ext cx="2424299" cy="297300"/>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40" name="Shape 1540"/>
          <p:cNvSpPr txBox="1"/>
          <p:nvPr/>
        </p:nvSpPr>
        <p:spPr>
          <a:xfrm>
            <a:off x="4265785" y="8429103"/>
            <a:ext cx="1893299" cy="6060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mongodb의 값을 json형식으로 변환하여 입력하고 출력한다.</a:t>
            </a:r>
          </a:p>
        </p:txBody>
      </p:sp>
      <p:cxnSp>
        <p:nvCxnSpPr>
          <p:cNvPr id="1541" name="Shape 1541"/>
          <p:cNvCxnSpPr>
            <a:endCxn id="1540" idx="1"/>
          </p:cNvCxnSpPr>
          <p:nvPr/>
        </p:nvCxnSpPr>
        <p:spPr>
          <a:xfrm>
            <a:off x="3664285" y="8374803"/>
            <a:ext cx="601500" cy="357300"/>
          </a:xfrm>
          <a:prstGeom prst="straightConnector1">
            <a:avLst/>
          </a:prstGeom>
          <a:noFill/>
          <a:ln cap="flat" cmpd="sng" w="38100">
            <a:solidFill>
              <a:srgbClr val="00FFFF"/>
            </a:solidFill>
            <a:prstDash val="solid"/>
            <a:round/>
            <a:headEnd len="med" w="med" type="none"/>
            <a:tailEnd len="lg" w="lg" type="triangle"/>
          </a:ln>
        </p:spPr>
      </p:cxnSp>
      <p:sp>
        <p:nvSpPr>
          <p:cNvPr id="1542" name="Shape 154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543" name="Shape 1543"/>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7" name="Shape 1547"/>
        <p:cNvGrpSpPr/>
        <p:nvPr/>
      </p:nvGrpSpPr>
      <p:grpSpPr>
        <a:xfrm>
          <a:off x="0" y="0"/>
          <a:ext cx="0" cy="0"/>
          <a:chOff x="0" y="0"/>
          <a:chExt cx="0" cy="0"/>
        </a:xfrm>
      </p:grpSpPr>
      <p:cxnSp>
        <p:nvCxnSpPr>
          <p:cNvPr id="1548" name="Shape 1548"/>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549" name="Shape 154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sp>
        <p:nvSpPr>
          <p:cNvPr id="1550" name="Shape 1550"/>
          <p:cNvSpPr txBox="1"/>
          <p:nvPr/>
        </p:nvSpPr>
        <p:spPr>
          <a:xfrm>
            <a:off x="955048" y="2286456"/>
            <a:ext cx="5028600" cy="465900"/>
          </a:xfrm>
          <a:prstGeom prst="rect">
            <a:avLst/>
          </a:prstGeom>
          <a:noFill/>
          <a:ln>
            <a:noFill/>
          </a:ln>
        </p:spPr>
        <p:txBody>
          <a:bodyPr anchorCtr="0" anchor="t" bIns="45700" lIns="91425" rIns="91425" tIns="45700">
            <a:noAutofit/>
          </a:bodyPr>
          <a:lstStyle/>
          <a:p>
            <a:pPr indent="0" lvl="0" marL="0" marR="0" rtl="0" algn="just">
              <a:lnSpc>
                <a:spcPct val="100000"/>
              </a:lnSpc>
              <a:spcBef>
                <a:spcPts val="0"/>
              </a:spcBef>
              <a:spcAft>
                <a:spcPts val="0"/>
              </a:spcAft>
              <a:buClr>
                <a:srgbClr val="666666"/>
              </a:buClr>
              <a:buSzPct val="25000"/>
              <a:buFont typeface="verdana"/>
              <a:buNone/>
            </a:pPr>
            <a:r>
              <a:rPr b="1" i="0" lang="en-US" sz="1000" u="none" cap="none" strike="noStrike">
                <a:solidFill>
                  <a:srgbClr val="666666"/>
                </a:solidFill>
                <a:latin typeface="Verdana"/>
                <a:ea typeface="Verdana"/>
                <a:cs typeface="Verdana"/>
                <a:sym typeface="Verdana"/>
              </a:rPr>
              <a:t>아파치 머하웃(Apache Mahout)은 아파치 소프트웨어 재단의 한 프로젝트로서 분산처리가 가능하고 </a:t>
            </a:r>
          </a:p>
          <a:p>
            <a:pPr indent="0" lvl="0" marL="0" marR="0" rtl="0" algn="just">
              <a:lnSpc>
                <a:spcPct val="100000"/>
              </a:lnSpc>
              <a:spcBef>
                <a:spcPts val="0"/>
              </a:spcBef>
              <a:spcAft>
                <a:spcPts val="0"/>
              </a:spcAft>
              <a:buClr>
                <a:srgbClr val="666666"/>
              </a:buClr>
              <a:buSzPct val="25000"/>
              <a:buFont typeface="verdana"/>
              <a:buNone/>
            </a:pPr>
            <a:r>
              <a:rPr b="1" i="0" lang="en-US" sz="1000" u="none" cap="none" strike="noStrike">
                <a:solidFill>
                  <a:srgbClr val="666666"/>
                </a:solidFill>
                <a:latin typeface="Verdana"/>
                <a:ea typeface="Verdana"/>
                <a:cs typeface="Verdana"/>
                <a:sym typeface="Verdana"/>
              </a:rPr>
              <a:t>확장성을 가진 기계학습용 라이브러리이다. </a:t>
            </a:r>
          </a:p>
          <a:p>
            <a:pPr indent="0" lvl="0" marL="0" marR="0" rtl="0" algn="just">
              <a:lnSpc>
                <a:spcPct val="100000"/>
              </a:lnSpc>
              <a:spcBef>
                <a:spcPts val="0"/>
              </a:spcBef>
              <a:spcAft>
                <a:spcPts val="0"/>
              </a:spcAft>
              <a:buClr>
                <a:srgbClr val="666666"/>
              </a:buClr>
              <a:buFont typeface="verdana"/>
              <a:buNone/>
            </a:pPr>
            <a:r>
              <a:t/>
            </a:r>
            <a:endParaRPr b="0" i="0" sz="1000" u="none" cap="none" strike="noStrike">
              <a:solidFill>
                <a:srgbClr val="666666"/>
              </a:solidFill>
              <a:latin typeface="Verdana"/>
              <a:ea typeface="Verdana"/>
              <a:cs typeface="Verdana"/>
              <a:sym typeface="Verdana"/>
            </a:endParaRPr>
          </a:p>
        </p:txBody>
      </p:sp>
      <p:pic>
        <p:nvPicPr>
          <p:cNvPr id="1551" name="Shape 1551"/>
          <p:cNvPicPr preferRelativeResize="0"/>
          <p:nvPr/>
        </p:nvPicPr>
        <p:blipFill rotWithShape="1">
          <a:blip r:embed="rId3">
            <a:alphaModFix/>
          </a:blip>
          <a:srcRect b="0" l="0" r="0" t="0"/>
          <a:stretch/>
        </p:blipFill>
        <p:spPr>
          <a:xfrm>
            <a:off x="4200716" y="782635"/>
            <a:ext cx="1531799" cy="684299"/>
          </a:xfrm>
          <a:prstGeom prst="rect">
            <a:avLst/>
          </a:prstGeom>
          <a:noFill/>
          <a:ln>
            <a:noFill/>
          </a:ln>
        </p:spPr>
      </p:pic>
      <p:grpSp>
        <p:nvGrpSpPr>
          <p:cNvPr id="1552" name="Shape 1552"/>
          <p:cNvGrpSpPr/>
          <p:nvPr/>
        </p:nvGrpSpPr>
        <p:grpSpPr>
          <a:xfrm>
            <a:off x="6237273" y="5868574"/>
            <a:ext cx="728380" cy="1324415"/>
            <a:chOff x="0" y="-42"/>
            <a:chExt cx="1181037048" cy="2147483642"/>
          </a:xfrm>
        </p:grpSpPr>
        <p:sp>
          <p:nvSpPr>
            <p:cNvPr id="1553" name="Shape 1553"/>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54" name="Shape 1554"/>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555" name="Shape 1555"/>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556" name="Shape 1556"/>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sp>
        <p:nvSpPr>
          <p:cNvPr id="1557" name="Shape 155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Mahout </a:t>
            </a:r>
          </a:p>
        </p:txBody>
      </p:sp>
      <p:sp>
        <p:nvSpPr>
          <p:cNvPr id="1558" name="Shape 1558"/>
          <p:cNvSpPr txBox="1"/>
          <p:nvPr/>
        </p:nvSpPr>
        <p:spPr>
          <a:xfrm>
            <a:off x="952500" y="3307780"/>
            <a:ext cx="4702199" cy="28661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1.  Collaborative filtering(협업 필터링)</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다른 사이트 사용자들에게 추천하기 위해 사용자의 평가, 클릭, 구매정보 등을 사용하는 기술이다.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아마존과 다른 회사들에 의해 널리 알려지게 되었다.</a:t>
            </a:r>
          </a:p>
          <a:p>
            <a:pPr indent="0" lvl="0" marL="0" marR="0" rtl="0" algn="l">
              <a:lnSpc>
                <a:spcPct val="115000"/>
              </a:lnSpc>
              <a:spcBef>
                <a:spcPts val="0"/>
              </a:spcBef>
              <a:spcAft>
                <a:spcPts val="0"/>
              </a:spcAft>
              <a:buClr>
                <a:schemeClr val="dk1"/>
              </a:buClr>
              <a:buFont typeface="Arial"/>
              <a:buNone/>
            </a:pPr>
            <a:r>
              <a:t/>
            </a:r>
            <a:endParaRPr b="1"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    1)  User-Base Reommendation : ‘사용자’와 유사한 다른 ‘사용자’의 구매한 품목을</a:t>
            </a:r>
          </a:p>
          <a:p>
            <a:pPr indent="4572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 추천해준다.</a:t>
            </a:r>
          </a:p>
          <a:p>
            <a:pPr indent="0" lvl="0" marL="0" marR="0" rtl="0" algn="l">
              <a:lnSpc>
                <a:spcPct val="115000"/>
              </a:lnSpc>
              <a:spcBef>
                <a:spcPts val="0"/>
              </a:spcBef>
              <a:spcAft>
                <a:spcPts val="0"/>
              </a:spcAft>
              <a:buClr>
                <a:schemeClr val="dk1"/>
              </a:buClr>
              <a:buFont typeface="Arial"/>
              <a:buNone/>
            </a:pPr>
            <a:r>
              <a:t/>
            </a:r>
            <a:endParaRPr b="1"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    2) Item-Base Recommendation : ‘사용자’가 ‘Item’ 에 대한 평가[ex) 평점, 조회]를</a:t>
            </a:r>
          </a:p>
          <a:p>
            <a:pPr indent="45720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 통해 다른 ‘Item’과의 유사도를 검사하여 비슷한 ‘Item’을 추천해준다.</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2. Clustrering(군집)</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많은 자료가 주어졌을 때, 유사한 아이템을 자동적으로 함께 그룹으로 묶는 것</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3. Categorization(분류)</a:t>
            </a:r>
          </a:p>
          <a:p>
            <a:pPr indent="0" lvl="0" marL="0" marR="0" rtl="0" algn="l">
              <a:lnSpc>
                <a:spcPct val="115000"/>
              </a:lnSpc>
              <a:spcBef>
                <a:spcPts val="0"/>
              </a:spcBef>
              <a:spcAft>
                <a:spcPts val="0"/>
              </a:spcAft>
              <a:buClr>
                <a:schemeClr val="lt1"/>
              </a:buClr>
              <a:buSzPct val="25000"/>
              <a:buFont typeface="Arial"/>
              <a:buNone/>
            </a:pPr>
            <a:r>
              <a:rPr b="1" i="0" lang="en-US" sz="1000" u="none" cap="none" strike="noStrike">
                <a:solidFill>
                  <a:schemeClr val="dk1"/>
                </a:solidFill>
                <a:latin typeface="Verdana"/>
                <a:ea typeface="Verdana"/>
                <a:cs typeface="Verdana"/>
                <a:sym typeface="Verdana"/>
              </a:rPr>
              <a:t>Categorization의 목적은 보지 않은 문서들에 표를 붙이는 것이다. 그래서 그것들을 집단화시킨다. 기계학습에서 많은 Categorization 처리법은 명시된 표가 달리 문서의 </a:t>
            </a:r>
          </a:p>
          <a:p>
            <a:pPr indent="0" lvl="0" marL="0" marR="0" rtl="0" algn="l">
              <a:lnSpc>
                <a:spcPct val="115000"/>
              </a:lnSpc>
              <a:spcBef>
                <a:spcPts val="0"/>
              </a:spcBef>
              <a:spcAft>
                <a:spcPts val="0"/>
              </a:spcAft>
              <a:buClr>
                <a:schemeClr val="lt1"/>
              </a:buClr>
              <a:buSzPct val="25000"/>
              <a:buFont typeface="Arial"/>
              <a:buNone/>
            </a:pPr>
            <a:r>
              <a:rPr b="1" i="0" lang="en-US" sz="1000" u="none" cap="none" strike="noStrike">
                <a:solidFill>
                  <a:schemeClr val="dk1"/>
                </a:solidFill>
                <a:latin typeface="Verdana"/>
                <a:ea typeface="Verdana"/>
                <a:cs typeface="Verdana"/>
                <a:sym typeface="Verdana"/>
              </a:rPr>
              <a:t>특징과 관련 있는 다양한 통계를 계산한다.</a:t>
            </a:r>
          </a:p>
          <a:p>
            <a:pPr indent="0" lvl="0" marL="0" marR="0" rtl="0" algn="l">
              <a:lnSpc>
                <a:spcPct val="115000"/>
              </a:lnSpc>
              <a:spcBef>
                <a:spcPts val="0"/>
              </a:spcBef>
              <a:spcAft>
                <a:spcPts val="0"/>
              </a:spcAft>
              <a:buClr>
                <a:srgbClr val="FF0000"/>
              </a:buClr>
              <a:buFont typeface="Arial"/>
              <a:buNone/>
            </a:pPr>
            <a:r>
              <a:t/>
            </a:r>
            <a:endParaRPr b="0" i="0" sz="1000" u="none" cap="none" strike="noStrike">
              <a:solidFill>
                <a:schemeClr val="accent6"/>
              </a:solidFill>
              <a:latin typeface="Verdana"/>
              <a:ea typeface="Verdana"/>
              <a:cs typeface="Verdana"/>
              <a:sym typeface="Verdana"/>
            </a:endParaRPr>
          </a:p>
        </p:txBody>
      </p:sp>
      <p:pic>
        <p:nvPicPr>
          <p:cNvPr id="1559" name="Shape 1559"/>
          <p:cNvPicPr preferRelativeResize="0"/>
          <p:nvPr/>
        </p:nvPicPr>
        <p:blipFill rotWithShape="1">
          <a:blip r:embed="rId4">
            <a:alphaModFix/>
          </a:blip>
          <a:srcRect b="0" l="0" r="0" t="0"/>
          <a:stretch/>
        </p:blipFill>
        <p:spPr>
          <a:xfrm>
            <a:off x="1044851" y="6853096"/>
            <a:ext cx="4296131" cy="2281564"/>
          </a:xfrm>
          <a:prstGeom prst="rect">
            <a:avLst/>
          </a:prstGeom>
          <a:noFill/>
          <a:ln>
            <a:noFill/>
          </a:ln>
        </p:spPr>
      </p:pic>
      <p:pic>
        <p:nvPicPr>
          <p:cNvPr id="1560" name="Shape 1560"/>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1561" name="Shape 1561"/>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1562" name="Shape 1562"/>
          <p:cNvSpPr/>
          <p:nvPr/>
        </p:nvSpPr>
        <p:spPr>
          <a:xfrm>
            <a:off x="1031875" y="1766885"/>
            <a:ext cx="10730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563" name="Shape 1563"/>
          <p:cNvSpPr/>
          <p:nvPr/>
        </p:nvSpPr>
        <p:spPr>
          <a:xfrm>
            <a:off x="1047750" y="284440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사용이유</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7" name="Shape 1567"/>
        <p:cNvGrpSpPr/>
        <p:nvPr/>
      </p:nvGrpSpPr>
      <p:grpSpPr>
        <a:xfrm>
          <a:off x="0" y="0"/>
          <a:ext cx="0" cy="0"/>
          <a:chOff x="0" y="0"/>
          <a:chExt cx="0" cy="0"/>
        </a:xfrm>
      </p:grpSpPr>
      <p:cxnSp>
        <p:nvCxnSpPr>
          <p:cNvPr id="1568" name="Shape 1568"/>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569" name="Shape 156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sp>
        <p:nvSpPr>
          <p:cNvPr id="1570" name="Shape 1570"/>
          <p:cNvSpPr txBox="1"/>
          <p:nvPr/>
        </p:nvSpPr>
        <p:spPr>
          <a:xfrm>
            <a:off x="1031875" y="2263775"/>
            <a:ext cx="6265799" cy="5222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‘사용자’가 ‘Item’ 에 대한 평가[ex) 평점, 조회]를 통해 다른 ‘Item’들 간의 유사도를 검사하여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비슷한 ‘Item’을 추천해준다.</a:t>
            </a:r>
          </a:p>
          <a:p>
            <a:pPr indent="0" lvl="0" marL="0" marR="0" rtl="0" algn="just">
              <a:lnSpc>
                <a:spcPct val="100000"/>
              </a:lnSpc>
              <a:spcBef>
                <a:spcPts val="0"/>
              </a:spcBef>
              <a:spcAft>
                <a:spcPts val="0"/>
              </a:spcAft>
              <a:buClr>
                <a:srgbClr val="666666"/>
              </a:buClr>
              <a:buFont typeface="verdana"/>
              <a:buNone/>
            </a:pPr>
            <a:r>
              <a:t/>
            </a:r>
            <a:endParaRPr b="0" i="0" sz="1000" u="none" cap="none" strike="noStrike">
              <a:solidFill>
                <a:srgbClr val="666666"/>
              </a:solidFill>
              <a:latin typeface="Verdana"/>
              <a:ea typeface="Verdana"/>
              <a:cs typeface="Verdana"/>
              <a:sym typeface="Verdana"/>
            </a:endParaRPr>
          </a:p>
        </p:txBody>
      </p:sp>
      <p:sp>
        <p:nvSpPr>
          <p:cNvPr id="1571" name="Shape 1571"/>
          <p:cNvSpPr/>
          <p:nvPr/>
        </p:nvSpPr>
        <p:spPr>
          <a:xfrm>
            <a:off x="1031875" y="1766885"/>
            <a:ext cx="10730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pic>
        <p:nvPicPr>
          <p:cNvPr id="1572" name="Shape 1572"/>
          <p:cNvPicPr preferRelativeResize="0"/>
          <p:nvPr/>
        </p:nvPicPr>
        <p:blipFill rotWithShape="1">
          <a:blip r:embed="rId3">
            <a:alphaModFix/>
          </a:blip>
          <a:srcRect b="0" l="0" r="0" t="0"/>
          <a:stretch/>
        </p:blipFill>
        <p:spPr>
          <a:xfrm>
            <a:off x="1052500" y="5469782"/>
            <a:ext cx="2143500" cy="1726498"/>
          </a:xfrm>
          <a:prstGeom prst="rect">
            <a:avLst/>
          </a:prstGeom>
          <a:noFill/>
          <a:ln>
            <a:noFill/>
          </a:ln>
        </p:spPr>
      </p:pic>
      <p:sp>
        <p:nvSpPr>
          <p:cNvPr id="1573" name="Shape 1573"/>
          <p:cNvSpPr/>
          <p:nvPr/>
        </p:nvSpPr>
        <p:spPr>
          <a:xfrm>
            <a:off x="1047750" y="282098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사용이유</a:t>
            </a:r>
          </a:p>
        </p:txBody>
      </p:sp>
      <p:sp>
        <p:nvSpPr>
          <p:cNvPr id="1574" name="Shape 1574"/>
          <p:cNvSpPr txBox="1"/>
          <p:nvPr/>
        </p:nvSpPr>
        <p:spPr>
          <a:xfrm>
            <a:off x="1052500" y="1127125"/>
            <a:ext cx="48098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Mahout (Item-Base Reommendation)</a:t>
            </a:r>
          </a:p>
        </p:txBody>
      </p:sp>
      <p:sp>
        <p:nvSpPr>
          <p:cNvPr id="1575" name="Shape 1575"/>
          <p:cNvSpPr txBox="1"/>
          <p:nvPr/>
        </p:nvSpPr>
        <p:spPr>
          <a:xfrm>
            <a:off x="1028700" y="3408350"/>
            <a:ext cx="5885099" cy="17889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1.  User-Base Recommendation 보다 정확하다</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사용자 기반 추천 시스템은 자신과 유사한 사용자가 구매한 상품에 대해서 모두 추천하게 된다.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그러므로 추천의 대상이 많아지고 정확도가 떨어지게 된다.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그러나 Item-Base는 item의 유사도를 수치화해서 추천하므로 좀 더 정확한 추천이 가능해진다.</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2. ‘사용자’가 Item에 평가를 하는 경우 사용한다.</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우리 프로젝트의 경우 사용자가 스터디에 대한 조회수를 가지므로 </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Item-Base를 사용하기 적합한 경우이다.</a:t>
            </a:r>
          </a:p>
          <a:p>
            <a:pPr indent="0" lvl="0" marL="0" marR="0" rtl="0" algn="l">
              <a:lnSpc>
                <a:spcPct val="115000"/>
              </a:lnSpc>
              <a:spcBef>
                <a:spcPts val="0"/>
              </a:spcBef>
              <a:spcAft>
                <a:spcPts val="0"/>
              </a:spcAft>
              <a:buClr>
                <a:schemeClr val="lt1"/>
              </a:buClr>
              <a:buFont typeface="Arial"/>
              <a:buNone/>
            </a:pPr>
            <a:r>
              <a:t/>
            </a:r>
            <a:endParaRPr b="1"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FF0000"/>
              </a:buClr>
              <a:buFont typeface="Arial"/>
              <a:buNone/>
            </a:pPr>
            <a:r>
              <a:t/>
            </a:r>
            <a:endParaRPr b="0" i="0" sz="1000" u="none" cap="none" strike="noStrike">
              <a:solidFill>
                <a:schemeClr val="accent6"/>
              </a:solidFill>
              <a:latin typeface="Verdana"/>
              <a:ea typeface="Verdana"/>
              <a:cs typeface="Verdana"/>
              <a:sym typeface="Verdana"/>
            </a:endParaRPr>
          </a:p>
        </p:txBody>
      </p:sp>
      <p:sp>
        <p:nvSpPr>
          <p:cNvPr id="1576" name="Shape 1576"/>
          <p:cNvSpPr/>
          <p:nvPr/>
        </p:nvSpPr>
        <p:spPr>
          <a:xfrm>
            <a:off x="1141990" y="5409641"/>
            <a:ext cx="2143500" cy="281700"/>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77" name="Shape 1577"/>
          <p:cNvSpPr txBox="1"/>
          <p:nvPr/>
        </p:nvSpPr>
        <p:spPr>
          <a:xfrm>
            <a:off x="4095712" y="5347075"/>
            <a:ext cx="1842900" cy="5337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머하웃의 수학적 분석을 담당하고 있는 라이브러리 이다. </a:t>
            </a:r>
          </a:p>
        </p:txBody>
      </p:sp>
      <p:cxnSp>
        <p:nvCxnSpPr>
          <p:cNvPr id="1578" name="Shape 1578"/>
          <p:cNvCxnSpPr>
            <a:endCxn id="1577" idx="1"/>
          </p:cNvCxnSpPr>
          <p:nvPr/>
        </p:nvCxnSpPr>
        <p:spPr>
          <a:xfrm>
            <a:off x="3247012" y="5521525"/>
            <a:ext cx="848699" cy="92400"/>
          </a:xfrm>
          <a:prstGeom prst="straightConnector1">
            <a:avLst/>
          </a:prstGeom>
          <a:noFill/>
          <a:ln cap="flat" cmpd="sng" w="38100">
            <a:solidFill>
              <a:srgbClr val="00FFFF"/>
            </a:solidFill>
            <a:prstDash val="solid"/>
            <a:round/>
            <a:headEnd len="med" w="med" type="none"/>
            <a:tailEnd len="lg" w="lg" type="triangle"/>
          </a:ln>
        </p:spPr>
      </p:cxnSp>
      <p:sp>
        <p:nvSpPr>
          <p:cNvPr id="1579" name="Shape 1579"/>
          <p:cNvSpPr/>
          <p:nvPr/>
        </p:nvSpPr>
        <p:spPr>
          <a:xfrm>
            <a:off x="1052500" y="6425912"/>
            <a:ext cx="2143500" cy="2243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80" name="Shape 1580"/>
          <p:cNvSpPr txBox="1"/>
          <p:nvPr/>
        </p:nvSpPr>
        <p:spPr>
          <a:xfrm>
            <a:off x="4171885" y="6372364"/>
            <a:ext cx="1675199" cy="4869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머하웃에서 사용 가능한 데이터 모델이 존재한다</a:t>
            </a:r>
          </a:p>
        </p:txBody>
      </p:sp>
      <p:cxnSp>
        <p:nvCxnSpPr>
          <p:cNvPr id="1581" name="Shape 1581"/>
          <p:cNvCxnSpPr>
            <a:endCxn id="1580" idx="1"/>
          </p:cNvCxnSpPr>
          <p:nvPr/>
        </p:nvCxnSpPr>
        <p:spPr>
          <a:xfrm>
            <a:off x="3168685" y="6503314"/>
            <a:ext cx="1003200" cy="112500"/>
          </a:xfrm>
          <a:prstGeom prst="straightConnector1">
            <a:avLst/>
          </a:prstGeom>
          <a:noFill/>
          <a:ln cap="flat" cmpd="sng" w="38100">
            <a:solidFill>
              <a:srgbClr val="00FFFF"/>
            </a:solidFill>
            <a:prstDash val="solid"/>
            <a:round/>
            <a:headEnd len="med" w="med" type="none"/>
            <a:tailEnd len="lg" w="lg" type="triangle"/>
          </a:ln>
        </p:spPr>
      </p:cxnSp>
      <p:sp>
        <p:nvSpPr>
          <p:cNvPr id="1582" name="Shape 1582"/>
          <p:cNvSpPr/>
          <p:nvPr/>
        </p:nvSpPr>
        <p:spPr>
          <a:xfrm>
            <a:off x="1052500" y="6650171"/>
            <a:ext cx="2143500" cy="2243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83" name="Shape 1583"/>
          <p:cNvSpPr txBox="1"/>
          <p:nvPr/>
        </p:nvSpPr>
        <p:spPr>
          <a:xfrm>
            <a:off x="1168850" y="7906363"/>
            <a:ext cx="1911000" cy="637799"/>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데이터 모델을 매트릭스화 할 수 있는 라이브러리들이 존재 한다.</a:t>
            </a:r>
          </a:p>
        </p:txBody>
      </p:sp>
      <p:cxnSp>
        <p:nvCxnSpPr>
          <p:cNvPr id="1584" name="Shape 1584"/>
          <p:cNvCxnSpPr/>
          <p:nvPr/>
        </p:nvCxnSpPr>
        <p:spPr>
          <a:xfrm>
            <a:off x="2140489" y="6879488"/>
            <a:ext cx="4199" cy="1027200"/>
          </a:xfrm>
          <a:prstGeom prst="straightConnector1">
            <a:avLst/>
          </a:prstGeom>
          <a:noFill/>
          <a:ln cap="flat" cmpd="sng" w="38100">
            <a:solidFill>
              <a:srgbClr val="00FFFF"/>
            </a:solidFill>
            <a:prstDash val="solid"/>
            <a:round/>
            <a:headEnd len="med" w="med" type="none"/>
            <a:tailEnd len="lg" w="lg" type="triangle"/>
          </a:ln>
        </p:spPr>
      </p:cxnSp>
      <p:sp>
        <p:nvSpPr>
          <p:cNvPr id="1585" name="Shape 158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586" name="Shape 1586"/>
          <p:cNvPicPr preferRelativeResize="0"/>
          <p:nvPr/>
        </p:nvPicPr>
        <p:blipFill rotWithShape="1">
          <a:blip r:embed="rId4">
            <a:alphaModFix/>
          </a:blip>
          <a:srcRect b="0" l="0" r="0" t="0"/>
          <a:stretch/>
        </p:blipFill>
        <p:spPr>
          <a:xfrm>
            <a:off x="976287" y="9341300"/>
            <a:ext cx="1990724" cy="371474"/>
          </a:xfrm>
          <a:prstGeom prst="rect">
            <a:avLst/>
          </a:prstGeom>
          <a:noFill/>
          <a:ln>
            <a:noFill/>
          </a:ln>
        </p:spPr>
      </p:pic>
      <p:grpSp>
        <p:nvGrpSpPr>
          <p:cNvPr id="1587" name="Shape 1587"/>
          <p:cNvGrpSpPr/>
          <p:nvPr/>
        </p:nvGrpSpPr>
        <p:grpSpPr>
          <a:xfrm>
            <a:off x="1079" y="5726452"/>
            <a:ext cx="728380" cy="1679836"/>
            <a:chOff x="0" y="0"/>
            <a:chExt cx="1181480531" cy="2147483647"/>
          </a:xfrm>
        </p:grpSpPr>
        <p:sp>
          <p:nvSpPr>
            <p:cNvPr id="1588" name="Shape 1588"/>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89" name="Shape 1589"/>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590" name="Shape 1590"/>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1591" name="Shape 1591"/>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5" name="Shape 1595"/>
        <p:cNvGrpSpPr/>
        <p:nvPr/>
      </p:nvGrpSpPr>
      <p:grpSpPr>
        <a:xfrm>
          <a:off x="0" y="0"/>
          <a:ext cx="0" cy="0"/>
          <a:chOff x="0" y="0"/>
          <a:chExt cx="0" cy="0"/>
        </a:xfrm>
      </p:grpSpPr>
      <p:cxnSp>
        <p:nvCxnSpPr>
          <p:cNvPr id="1596" name="Shape 1596"/>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597" name="Shape 1597"/>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sp>
        <p:nvSpPr>
          <p:cNvPr id="1598" name="Shape 1598"/>
          <p:cNvSpPr/>
          <p:nvPr/>
        </p:nvSpPr>
        <p:spPr>
          <a:xfrm>
            <a:off x="1031875" y="1766885"/>
            <a:ext cx="10730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코드분석</a:t>
            </a:r>
          </a:p>
        </p:txBody>
      </p:sp>
      <p:pic>
        <p:nvPicPr>
          <p:cNvPr id="1599" name="Shape 1599"/>
          <p:cNvPicPr preferRelativeResize="0"/>
          <p:nvPr/>
        </p:nvPicPr>
        <p:blipFill rotWithShape="1">
          <a:blip r:embed="rId3">
            <a:alphaModFix/>
          </a:blip>
          <a:srcRect b="0" l="0" r="0" t="0"/>
          <a:stretch/>
        </p:blipFill>
        <p:spPr>
          <a:xfrm>
            <a:off x="990426" y="2469025"/>
            <a:ext cx="3028800" cy="2695200"/>
          </a:xfrm>
          <a:prstGeom prst="rect">
            <a:avLst/>
          </a:prstGeom>
          <a:noFill/>
          <a:ln>
            <a:noFill/>
          </a:ln>
        </p:spPr>
      </p:pic>
      <p:grpSp>
        <p:nvGrpSpPr>
          <p:cNvPr id="1600" name="Shape 1600"/>
          <p:cNvGrpSpPr/>
          <p:nvPr/>
        </p:nvGrpSpPr>
        <p:grpSpPr>
          <a:xfrm>
            <a:off x="6237273" y="5868574"/>
            <a:ext cx="728380" cy="1324415"/>
            <a:chOff x="0" y="-42"/>
            <a:chExt cx="1181037048" cy="2147483642"/>
          </a:xfrm>
        </p:grpSpPr>
        <p:sp>
          <p:nvSpPr>
            <p:cNvPr id="1601" name="Shape 1601"/>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02" name="Shape 1602"/>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603" name="Shape 1603"/>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604" name="Shape 1604"/>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sp>
        <p:nvSpPr>
          <p:cNvPr id="1605" name="Shape 1605"/>
          <p:cNvSpPr txBox="1"/>
          <p:nvPr/>
        </p:nvSpPr>
        <p:spPr>
          <a:xfrm>
            <a:off x="1052500" y="1127125"/>
            <a:ext cx="48098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Mahout (Item-Base Reommendation)</a:t>
            </a:r>
          </a:p>
        </p:txBody>
      </p:sp>
      <p:cxnSp>
        <p:nvCxnSpPr>
          <p:cNvPr id="1606" name="Shape 1606"/>
          <p:cNvCxnSpPr/>
          <p:nvPr/>
        </p:nvCxnSpPr>
        <p:spPr>
          <a:xfrm flipH="1">
            <a:off x="3176758" y="3244921"/>
            <a:ext cx="522900" cy="583199"/>
          </a:xfrm>
          <a:prstGeom prst="straightConnector1">
            <a:avLst/>
          </a:prstGeom>
          <a:noFill/>
          <a:ln cap="flat" cmpd="sng" w="38100">
            <a:solidFill>
              <a:srgbClr val="00FFFF"/>
            </a:solidFill>
            <a:prstDash val="solid"/>
            <a:round/>
            <a:headEnd len="med" w="med" type="none"/>
            <a:tailEnd len="lg" w="lg" type="triangle"/>
          </a:ln>
        </p:spPr>
      </p:cxnSp>
      <p:sp>
        <p:nvSpPr>
          <p:cNvPr id="1607" name="Shape 1607"/>
          <p:cNvSpPr txBox="1"/>
          <p:nvPr/>
        </p:nvSpPr>
        <p:spPr>
          <a:xfrm>
            <a:off x="3664021" y="4124267"/>
            <a:ext cx="2237400" cy="1179000"/>
          </a:xfrm>
          <a:prstGeom prst="rect">
            <a:avLst/>
          </a:prstGeom>
          <a:solidFill>
            <a:srgbClr val="4A86E8"/>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1)오라클과 직접 연결하여 사용하려고 했으나 오라클 데이터 모델의 경우는 존재하지 않고 mysql의 데이터모델만 존재하여  mongodb를 사용하여 데이터를 입력하고 출력하였다.</a:t>
            </a:r>
          </a:p>
        </p:txBody>
      </p:sp>
      <p:sp>
        <p:nvSpPr>
          <p:cNvPr id="1608" name="Shape 1608"/>
          <p:cNvSpPr txBox="1"/>
          <p:nvPr/>
        </p:nvSpPr>
        <p:spPr>
          <a:xfrm>
            <a:off x="879475" y="7320150"/>
            <a:ext cx="2500500" cy="1248000"/>
          </a:xfrm>
          <a:prstGeom prst="rect">
            <a:avLst/>
          </a:prstGeom>
          <a:solidFill>
            <a:srgbClr val="B7B7B7"/>
          </a:solidFill>
          <a:ln cap="flat" cmpd="sng" w="9525">
            <a:solidFill>
              <a:srgbClr val="CCCCCC">
                <a:alpha val="0"/>
              </a:srgbClr>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2)또한 MongoDBDatamodel 경우</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실질적 Item의 값을 보여주는 것이 아니라 Mongodb에 입력한 순서의 ID를 출력하기 때문에 실제로 입력한 ID값을 출력하기 위해 오버라이딩 하여 사용했다.</a:t>
            </a:r>
          </a:p>
        </p:txBody>
      </p:sp>
      <p:pic>
        <p:nvPicPr>
          <p:cNvPr id="1609" name="Shape 1609"/>
          <p:cNvPicPr preferRelativeResize="0"/>
          <p:nvPr/>
        </p:nvPicPr>
        <p:blipFill rotWithShape="1">
          <a:blip r:embed="rId4">
            <a:alphaModFix/>
          </a:blip>
          <a:srcRect b="0" l="0" r="0" t="0"/>
          <a:stretch/>
        </p:blipFill>
        <p:spPr>
          <a:xfrm>
            <a:off x="1746828" y="6411950"/>
            <a:ext cx="2734332" cy="476249"/>
          </a:xfrm>
          <a:prstGeom prst="rect">
            <a:avLst/>
          </a:prstGeom>
          <a:noFill/>
          <a:ln>
            <a:noFill/>
          </a:ln>
        </p:spPr>
      </p:pic>
      <p:pic>
        <p:nvPicPr>
          <p:cNvPr id="1610" name="Shape 1610"/>
          <p:cNvPicPr preferRelativeResize="0"/>
          <p:nvPr/>
        </p:nvPicPr>
        <p:blipFill rotWithShape="1">
          <a:blip r:embed="rId5">
            <a:alphaModFix/>
          </a:blip>
          <a:srcRect b="0" l="0" r="0" t="0"/>
          <a:stretch/>
        </p:blipFill>
        <p:spPr>
          <a:xfrm>
            <a:off x="1746841" y="5916625"/>
            <a:ext cx="4248282" cy="374499"/>
          </a:xfrm>
          <a:prstGeom prst="rect">
            <a:avLst/>
          </a:prstGeom>
          <a:noFill/>
          <a:ln>
            <a:noFill/>
          </a:ln>
        </p:spPr>
      </p:pic>
      <p:sp>
        <p:nvSpPr>
          <p:cNvPr id="1611" name="Shape 1611"/>
          <p:cNvSpPr txBox="1"/>
          <p:nvPr/>
        </p:nvSpPr>
        <p:spPr>
          <a:xfrm>
            <a:off x="870754" y="5909825"/>
            <a:ext cx="631500" cy="305100"/>
          </a:xfrm>
          <a:prstGeom prst="rect">
            <a:avLst/>
          </a:prstGeom>
          <a:solidFill>
            <a:srgbClr val="99999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변경전</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2" name="Shape 1612"/>
          <p:cNvSpPr txBox="1"/>
          <p:nvPr/>
        </p:nvSpPr>
        <p:spPr>
          <a:xfrm>
            <a:off x="868200" y="6493450"/>
            <a:ext cx="631500" cy="305100"/>
          </a:xfrm>
          <a:prstGeom prst="rect">
            <a:avLst/>
          </a:prstGeom>
          <a:solidFill>
            <a:srgbClr val="999999"/>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변경후</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3" name="Shape 1613"/>
          <p:cNvSpPr/>
          <p:nvPr/>
        </p:nvSpPr>
        <p:spPr>
          <a:xfrm>
            <a:off x="921750" y="2781026"/>
            <a:ext cx="2157299" cy="2454900"/>
          </a:xfrm>
          <a:prstGeom prst="rect">
            <a:avLst/>
          </a:prstGeom>
          <a:noFill/>
          <a:ln cap="flat" cmpd="sng" w="114300">
            <a:solidFill>
              <a:srgbClr val="00FFFF"/>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614" name="Shape 1614"/>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615" name="Shape 161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
        <p:nvSpPr>
          <p:cNvPr id="1616" name="Shape 1616"/>
          <p:cNvSpPr txBox="1"/>
          <p:nvPr/>
        </p:nvSpPr>
        <p:spPr>
          <a:xfrm>
            <a:off x="3670314" y="2590919"/>
            <a:ext cx="2237400" cy="646499"/>
          </a:xfrm>
          <a:prstGeom prst="rect">
            <a:avLst/>
          </a:prstGeom>
          <a:solidFill>
            <a:srgbClr val="4A86E8"/>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이번 프로젝트에서 사용한 MongoDBDatamodel 이다.</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grpSp>
        <p:nvGrpSpPr>
          <p:cNvPr id="138" name="Shape 138"/>
          <p:cNvGrpSpPr/>
          <p:nvPr/>
        </p:nvGrpSpPr>
        <p:grpSpPr>
          <a:xfrm>
            <a:off x="-25726" y="1198949"/>
            <a:ext cx="728380" cy="1324415"/>
            <a:chOff x="0" y="0"/>
            <a:chExt cx="1181037048" cy="2147483642"/>
          </a:xfrm>
        </p:grpSpPr>
        <p:sp>
          <p:nvSpPr>
            <p:cNvPr id="139" name="Shape 139"/>
            <p:cNvSpPr/>
            <p:nvPr/>
          </p:nvSpPr>
          <p:spPr>
            <a:xfrm rot="5400000">
              <a:off x="-551972434" y="593715407"/>
              <a:ext cx="2147483642" cy="960052825"/>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40" name="Shape 140"/>
            <p:cNvSpPr txBox="1"/>
            <p:nvPr/>
          </p:nvSpPr>
          <p:spPr>
            <a:xfrm>
              <a:off x="111211800" y="1447151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141" name="Shape 141"/>
            <p:cNvCxnSpPr/>
            <p:nvPr/>
          </p:nvCxnSpPr>
          <p:spPr>
            <a:xfrm>
              <a:off x="250450475" y="924203200"/>
              <a:ext cx="554914718" cy="0"/>
            </a:xfrm>
            <a:prstGeom prst="straightConnector1">
              <a:avLst/>
            </a:prstGeom>
            <a:noFill/>
            <a:ln cap="flat" cmpd="sng" w="25400">
              <a:solidFill>
                <a:schemeClr val="lt1"/>
              </a:solidFill>
              <a:prstDash val="solid"/>
              <a:miter/>
              <a:headEnd len="med" w="med" type="none"/>
              <a:tailEnd len="med" w="med" type="none"/>
            </a:ln>
          </p:spPr>
        </p:cxnSp>
        <p:sp>
          <p:nvSpPr>
            <p:cNvPr id="142" name="Shape 142"/>
            <p:cNvSpPr txBox="1"/>
            <p:nvPr/>
          </p:nvSpPr>
          <p:spPr>
            <a:xfrm>
              <a:off x="0" y="10342906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143" name="Shape 143"/>
          <p:cNvCxnSpPr/>
          <p:nvPr/>
        </p:nvCxnSpPr>
        <p:spPr>
          <a:xfrm>
            <a:off x="1196975"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144" name="Shape 144"/>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145" name="Shape 145"/>
          <p:cNvSpPr txBox="1"/>
          <p:nvPr/>
        </p:nvSpPr>
        <p:spPr>
          <a:xfrm>
            <a:off x="1052500" y="1127125"/>
            <a:ext cx="38475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메인 페이지</a:t>
            </a:r>
          </a:p>
        </p:txBody>
      </p:sp>
      <p:pic>
        <p:nvPicPr>
          <p:cNvPr id="146" name="Shape 146"/>
          <p:cNvPicPr preferRelativeResize="0"/>
          <p:nvPr/>
        </p:nvPicPr>
        <p:blipFill rotWithShape="1">
          <a:blip r:embed="rId3">
            <a:alphaModFix/>
          </a:blip>
          <a:srcRect b="0" l="0" r="0" t="0"/>
          <a:stretch/>
        </p:blipFill>
        <p:spPr>
          <a:xfrm>
            <a:off x="1182450" y="1905775"/>
            <a:ext cx="4645449" cy="2950923"/>
          </a:xfrm>
          <a:prstGeom prst="rect">
            <a:avLst/>
          </a:prstGeom>
          <a:noFill/>
          <a:ln cap="flat" cmpd="sng" w="28575">
            <a:solidFill>
              <a:srgbClr val="A2C4C9"/>
            </a:solidFill>
            <a:prstDash val="solid"/>
            <a:round/>
            <a:headEnd len="med" w="med" type="none"/>
            <a:tailEnd len="med" w="med" type="none"/>
          </a:ln>
        </p:spPr>
      </p:pic>
      <p:pic>
        <p:nvPicPr>
          <p:cNvPr id="147" name="Shape 147"/>
          <p:cNvPicPr preferRelativeResize="0"/>
          <p:nvPr/>
        </p:nvPicPr>
        <p:blipFill rotWithShape="1">
          <a:blip r:embed="rId4">
            <a:alphaModFix/>
          </a:blip>
          <a:srcRect b="0" l="0" r="0" t="0"/>
          <a:stretch/>
        </p:blipFill>
        <p:spPr>
          <a:xfrm>
            <a:off x="1099336" y="5764100"/>
            <a:ext cx="4645449" cy="2950923"/>
          </a:xfrm>
          <a:prstGeom prst="rect">
            <a:avLst/>
          </a:prstGeom>
          <a:noFill/>
          <a:ln cap="flat" cmpd="sng" w="28575">
            <a:solidFill>
              <a:srgbClr val="A4C2F4"/>
            </a:solidFill>
            <a:prstDash val="solid"/>
            <a:round/>
            <a:headEnd len="med" w="med" type="none"/>
            <a:tailEnd len="med" w="med" type="none"/>
          </a:ln>
        </p:spPr>
      </p:pic>
      <p:pic>
        <p:nvPicPr>
          <p:cNvPr id="148" name="Shape 148"/>
          <p:cNvPicPr preferRelativeResize="0"/>
          <p:nvPr/>
        </p:nvPicPr>
        <p:blipFill rotWithShape="1">
          <a:blip r:embed="rId5">
            <a:alphaModFix/>
          </a:blip>
          <a:srcRect b="0" l="0" r="0" t="0"/>
          <a:stretch/>
        </p:blipFill>
        <p:spPr>
          <a:xfrm>
            <a:off x="2376486" y="4991100"/>
            <a:ext cx="2105024" cy="381000"/>
          </a:xfrm>
          <a:prstGeom prst="rect">
            <a:avLst/>
          </a:prstGeom>
          <a:noFill/>
          <a:ln>
            <a:noFill/>
          </a:ln>
        </p:spPr>
      </p:pic>
      <p:pic>
        <p:nvPicPr>
          <p:cNvPr id="149" name="Shape 149"/>
          <p:cNvPicPr preferRelativeResize="0"/>
          <p:nvPr/>
        </p:nvPicPr>
        <p:blipFill rotWithShape="1">
          <a:blip r:embed="rId6">
            <a:alphaModFix/>
          </a:blip>
          <a:srcRect b="0" l="0" r="0" t="0"/>
          <a:stretch/>
        </p:blipFill>
        <p:spPr>
          <a:xfrm>
            <a:off x="2357236" y="8866175"/>
            <a:ext cx="2105024" cy="381000"/>
          </a:xfrm>
          <a:prstGeom prst="rect">
            <a:avLst/>
          </a:prstGeom>
          <a:noFill/>
          <a:ln>
            <a:noFill/>
          </a:ln>
        </p:spPr>
      </p:pic>
      <p:sp>
        <p:nvSpPr>
          <p:cNvPr id="150" name="Shape 150"/>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51" name="Shape 151"/>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0" name="Shape 1620"/>
        <p:cNvGrpSpPr/>
        <p:nvPr/>
      </p:nvGrpSpPr>
      <p:grpSpPr>
        <a:xfrm>
          <a:off x="0" y="0"/>
          <a:ext cx="0" cy="0"/>
          <a:chOff x="0" y="0"/>
          <a:chExt cx="0" cy="0"/>
        </a:xfrm>
      </p:grpSpPr>
      <p:cxnSp>
        <p:nvCxnSpPr>
          <p:cNvPr id="1621" name="Shape 1621"/>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622" name="Shape 162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sp>
        <p:nvSpPr>
          <p:cNvPr id="1623" name="Shape 1623"/>
          <p:cNvSpPr txBox="1"/>
          <p:nvPr/>
        </p:nvSpPr>
        <p:spPr>
          <a:xfrm>
            <a:off x="1052500" y="1127125"/>
            <a:ext cx="4809899"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Mahout (Item-Base Reommendation)</a:t>
            </a:r>
          </a:p>
        </p:txBody>
      </p:sp>
      <p:grpSp>
        <p:nvGrpSpPr>
          <p:cNvPr id="1624" name="Shape 1624"/>
          <p:cNvGrpSpPr/>
          <p:nvPr/>
        </p:nvGrpSpPr>
        <p:grpSpPr>
          <a:xfrm>
            <a:off x="1147526" y="2613175"/>
            <a:ext cx="4625287" cy="1402799"/>
            <a:chOff x="409825" y="2601800"/>
            <a:chExt cx="3435299" cy="1402799"/>
          </a:xfrm>
        </p:grpSpPr>
        <p:sp>
          <p:nvSpPr>
            <p:cNvPr id="1625" name="Shape 1625"/>
            <p:cNvSpPr/>
            <p:nvPr/>
          </p:nvSpPr>
          <p:spPr>
            <a:xfrm>
              <a:off x="409825" y="2601800"/>
              <a:ext cx="3435299" cy="14027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9FC5E8"/>
            </a:solidFill>
            <a:ln cap="flat" cmpd="sng" w="381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626" name="Shape 1626"/>
            <p:cNvPicPr preferRelativeResize="0"/>
            <p:nvPr/>
          </p:nvPicPr>
          <p:blipFill rotWithShape="1">
            <a:blip r:embed="rId3">
              <a:alphaModFix/>
            </a:blip>
            <a:srcRect b="0" l="0" r="0" t="0"/>
            <a:stretch/>
          </p:blipFill>
          <p:spPr>
            <a:xfrm>
              <a:off x="471722" y="2862273"/>
              <a:ext cx="3207243" cy="945789"/>
            </a:xfrm>
            <a:prstGeom prst="rect">
              <a:avLst/>
            </a:prstGeom>
            <a:noFill/>
            <a:ln>
              <a:noFill/>
            </a:ln>
          </p:spPr>
        </p:pic>
      </p:grpSp>
      <p:grpSp>
        <p:nvGrpSpPr>
          <p:cNvPr id="1627" name="Shape 1627"/>
          <p:cNvGrpSpPr/>
          <p:nvPr/>
        </p:nvGrpSpPr>
        <p:grpSpPr>
          <a:xfrm>
            <a:off x="1141743" y="6147537"/>
            <a:ext cx="4654256" cy="1238099"/>
            <a:chOff x="409824" y="4596500"/>
            <a:chExt cx="3633299" cy="1238099"/>
          </a:xfrm>
        </p:grpSpPr>
        <p:pic>
          <p:nvPicPr>
            <p:cNvPr id="1628" name="Shape 1628"/>
            <p:cNvPicPr preferRelativeResize="0"/>
            <p:nvPr/>
          </p:nvPicPr>
          <p:blipFill rotWithShape="1">
            <a:blip r:embed="rId4">
              <a:alphaModFix amt="79000"/>
            </a:blip>
            <a:srcRect b="0" l="0" r="0" t="0"/>
            <a:stretch/>
          </p:blipFill>
          <p:spPr>
            <a:xfrm>
              <a:off x="531566" y="4755898"/>
              <a:ext cx="3333961" cy="939717"/>
            </a:xfrm>
            <a:prstGeom prst="rect">
              <a:avLst/>
            </a:prstGeom>
            <a:noFill/>
            <a:ln>
              <a:noFill/>
            </a:ln>
          </p:spPr>
        </p:pic>
        <p:sp>
          <p:nvSpPr>
            <p:cNvPr id="1629" name="Shape 1629"/>
            <p:cNvSpPr/>
            <p:nvPr/>
          </p:nvSpPr>
          <p:spPr>
            <a:xfrm>
              <a:off x="409824" y="4596500"/>
              <a:ext cx="3633299" cy="12380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6FA8DC"/>
            </a:solidFill>
            <a:ln cap="flat" cmpd="sng" w="9525">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630" name="Shape 1630"/>
          <p:cNvSpPr txBox="1"/>
          <p:nvPr/>
        </p:nvSpPr>
        <p:spPr>
          <a:xfrm>
            <a:off x="1141750" y="7438650"/>
            <a:ext cx="4654199" cy="652199"/>
          </a:xfrm>
          <a:prstGeom prst="rect">
            <a:avLst/>
          </a:prstGeom>
          <a:solidFill>
            <a:srgbClr val="6FA8D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그 다음 가장 구하고자 하는 Item에 대해 가장 유사한 Item에 대해 순차적으로 나온다. 이 때 몇번째 까지 구할지는 사용자가 정할 수 있다.</a:t>
            </a:r>
          </a:p>
        </p:txBody>
      </p:sp>
      <p:sp>
        <p:nvSpPr>
          <p:cNvPr id="1631" name="Shape 163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632" name="Shape 1632"/>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grpSp>
        <p:nvGrpSpPr>
          <p:cNvPr id="1633" name="Shape 1633"/>
          <p:cNvGrpSpPr/>
          <p:nvPr/>
        </p:nvGrpSpPr>
        <p:grpSpPr>
          <a:xfrm>
            <a:off x="1079" y="5726452"/>
            <a:ext cx="728380" cy="1679836"/>
            <a:chOff x="0" y="0"/>
            <a:chExt cx="1181480531" cy="2147483647"/>
          </a:xfrm>
        </p:grpSpPr>
        <p:sp>
          <p:nvSpPr>
            <p:cNvPr id="1634" name="Shape 1634"/>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35" name="Shape 1635"/>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636" name="Shape 1636"/>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1637" name="Shape 1637"/>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638" name="Shape 1638"/>
          <p:cNvSpPr/>
          <p:nvPr/>
        </p:nvSpPr>
        <p:spPr>
          <a:xfrm>
            <a:off x="1031875" y="1766885"/>
            <a:ext cx="10730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코드분석</a:t>
            </a:r>
          </a:p>
        </p:txBody>
      </p:sp>
      <p:sp>
        <p:nvSpPr>
          <p:cNvPr id="1639" name="Shape 1639"/>
          <p:cNvSpPr txBox="1"/>
          <p:nvPr/>
        </p:nvSpPr>
        <p:spPr>
          <a:xfrm>
            <a:off x="1182658" y="4062805"/>
            <a:ext cx="4561499" cy="1402799"/>
          </a:xfrm>
          <a:prstGeom prst="rect">
            <a:avLst/>
          </a:prstGeom>
          <a:solidFill>
            <a:srgbClr val="9FC5E8"/>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1) mongoDBDatamodel을 만든다</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localhost port 27017에 mydb라는 데이터베이스명을 사용하며 searchinfo 라는 컬렉션의 값을 가져와mongoDBDatamodel을 만든다.</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2) 다음 Item 끼리 유사도를 만들고</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3) Item-Base Reommender를 만든다.</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3" name="Shape 1643"/>
        <p:cNvGrpSpPr/>
        <p:nvPr/>
      </p:nvGrpSpPr>
      <p:grpSpPr>
        <a:xfrm>
          <a:off x="0" y="0"/>
          <a:ext cx="0" cy="0"/>
          <a:chOff x="0" y="0"/>
          <a:chExt cx="0" cy="0"/>
        </a:xfrm>
      </p:grpSpPr>
      <p:cxnSp>
        <p:nvCxnSpPr>
          <p:cNvPr id="1644" name="Shape 1644"/>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645" name="Shape 164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pic>
        <p:nvPicPr>
          <p:cNvPr id="1646" name="Shape 1646"/>
          <p:cNvPicPr preferRelativeResize="0"/>
          <p:nvPr/>
        </p:nvPicPr>
        <p:blipFill rotWithShape="1">
          <a:blip r:embed="rId3">
            <a:alphaModFix/>
          </a:blip>
          <a:srcRect b="0" l="0" r="0" t="0"/>
          <a:stretch/>
        </p:blipFill>
        <p:spPr>
          <a:xfrm>
            <a:off x="4457675" y="849325"/>
            <a:ext cx="1203300" cy="647700"/>
          </a:xfrm>
          <a:prstGeom prst="rect">
            <a:avLst/>
          </a:prstGeom>
          <a:noFill/>
          <a:ln>
            <a:noFill/>
          </a:ln>
        </p:spPr>
      </p:pic>
      <p:sp>
        <p:nvSpPr>
          <p:cNvPr id="1647" name="Shape 1647"/>
          <p:cNvSpPr/>
          <p:nvPr/>
        </p:nvSpPr>
        <p:spPr>
          <a:xfrm>
            <a:off x="1006475" y="176212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648" name="Shape 1648"/>
          <p:cNvSpPr/>
          <p:nvPr/>
        </p:nvSpPr>
        <p:spPr>
          <a:xfrm>
            <a:off x="1014601" y="2582860"/>
            <a:ext cx="1181099"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649" name="Shape 1649"/>
          <p:cNvSpPr txBox="1"/>
          <p:nvPr/>
        </p:nvSpPr>
        <p:spPr>
          <a:xfrm>
            <a:off x="938200" y="2284408"/>
            <a:ext cx="6446700" cy="2306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Node.js에서 OracleDB와 연결해서 사용하게 해주는 모듈이다. </a:t>
            </a:r>
          </a:p>
        </p:txBody>
      </p:sp>
      <p:sp>
        <p:nvSpPr>
          <p:cNvPr id="1650" name="Shape 1650"/>
          <p:cNvSpPr txBox="1"/>
          <p:nvPr/>
        </p:nvSpPr>
        <p:spPr>
          <a:xfrm>
            <a:off x="1014400" y="3119418"/>
            <a:ext cx="6494399" cy="6884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 node.js와 oracleDB가 직접적으로 연결 가능하게 해준다.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데이터의 변환이 쉽다.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3. mongodb를 사용할 때보다 데이터의 수정이 쉽다.</a:t>
            </a:r>
          </a:p>
        </p:txBody>
      </p:sp>
      <p:sp>
        <p:nvSpPr>
          <p:cNvPr id="1651" name="Shape 1651"/>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OracleDB</a:t>
            </a:r>
          </a:p>
        </p:txBody>
      </p:sp>
      <p:sp>
        <p:nvSpPr>
          <p:cNvPr id="1652" name="Shape 1652"/>
          <p:cNvSpPr/>
          <p:nvPr/>
        </p:nvSpPr>
        <p:spPr>
          <a:xfrm>
            <a:off x="1026311" y="3746010"/>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사용이유</a:t>
            </a:r>
          </a:p>
        </p:txBody>
      </p:sp>
      <p:sp>
        <p:nvSpPr>
          <p:cNvPr id="1653" name="Shape 1653"/>
          <p:cNvSpPr txBox="1"/>
          <p:nvPr/>
        </p:nvSpPr>
        <p:spPr>
          <a:xfrm>
            <a:off x="993775" y="4259203"/>
            <a:ext cx="6494399" cy="11852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원래는 mongodb와 연동하여 사용하려고 하였지만, 이번 프로젝트의 특성상 mahout을 사용하는데</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 때 최신버전의 라이브러리로는 mahout이 운용되지 않기 때문에 데이터를 출력하기 위해서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Oracle과 직접적으로 연결이 필요하게 되어 사용하게 되었다.</a:t>
            </a: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cause : 최신버전에 존재하는 라이브러리에는 mahout에서 사용한 함수가 삭제되어 있다.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이는 mahout라이브러리의 최신버전에도 똑같이 함수가 존재해 연동이 되지 않았다.</a:t>
            </a:r>
          </a:p>
        </p:txBody>
      </p:sp>
      <p:sp>
        <p:nvSpPr>
          <p:cNvPr id="1654" name="Shape 1654"/>
          <p:cNvSpPr/>
          <p:nvPr/>
        </p:nvSpPr>
        <p:spPr>
          <a:xfrm>
            <a:off x="1043965" y="552463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설치방법</a:t>
            </a:r>
          </a:p>
        </p:txBody>
      </p:sp>
      <p:sp>
        <p:nvSpPr>
          <p:cNvPr id="1655" name="Shape 1655"/>
          <p:cNvSpPr txBox="1"/>
          <p:nvPr/>
        </p:nvSpPr>
        <p:spPr>
          <a:xfrm>
            <a:off x="993775" y="5995878"/>
            <a:ext cx="6494399" cy="11852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 pyhon 2.71 설치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C++ 컴파일러 설치(visual studio 2015)설치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3. </a:t>
            </a:r>
            <a:r>
              <a:rPr b="0" i="0" lang="en-US" sz="1000" u="none" cap="none" strike="noStrike">
                <a:solidFill>
                  <a:srgbClr val="373737"/>
                </a:solidFill>
                <a:highlight>
                  <a:srgbClr val="FFFFFF"/>
                </a:highlight>
                <a:latin typeface="Verdana"/>
                <a:ea typeface="Verdana"/>
                <a:cs typeface="Verdana"/>
                <a:sym typeface="Verdana"/>
              </a:rPr>
              <a:t>instantclient_basic-windows.x64-12.1.0.2.0.zip</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rgbClr val="373737"/>
                </a:solidFill>
                <a:highlight>
                  <a:srgbClr val="FFFFFF"/>
                </a:highlight>
                <a:latin typeface="Verdana"/>
                <a:ea typeface="Verdana"/>
                <a:cs typeface="Verdana"/>
                <a:sym typeface="Verdana"/>
              </a:rPr>
              <a:t>    instantclient_sdk-windows.x64-12.1.0.2.0.zip 설치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rgbClr val="373737"/>
                </a:solidFill>
                <a:highlight>
                  <a:srgbClr val="FFFFFF"/>
                </a:highlight>
                <a:latin typeface="Verdana"/>
                <a:ea typeface="Verdana"/>
                <a:cs typeface="Verdana"/>
                <a:sym typeface="Verdana"/>
              </a:rPr>
              <a:t>4. 각각 환경변수 설정</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rgbClr val="373737"/>
                </a:solidFill>
                <a:highlight>
                  <a:srgbClr val="FFFFFF"/>
                </a:highlight>
                <a:latin typeface="Verdana"/>
                <a:ea typeface="Verdana"/>
                <a:cs typeface="Verdana"/>
                <a:sym typeface="Verdana"/>
              </a:rPr>
              <a:t>5. npm install orcaledb설치</a:t>
            </a:r>
          </a:p>
        </p:txBody>
      </p:sp>
      <p:pic>
        <p:nvPicPr>
          <p:cNvPr id="1656" name="Shape 1656"/>
          <p:cNvPicPr preferRelativeResize="0"/>
          <p:nvPr/>
        </p:nvPicPr>
        <p:blipFill rotWithShape="1">
          <a:blip r:embed="rId4">
            <a:alphaModFix/>
          </a:blip>
          <a:srcRect b="0" l="0" r="0" t="0"/>
          <a:stretch/>
        </p:blipFill>
        <p:spPr>
          <a:xfrm>
            <a:off x="4480900" y="5540300"/>
            <a:ext cx="1584474" cy="1711723"/>
          </a:xfrm>
          <a:prstGeom prst="rect">
            <a:avLst/>
          </a:prstGeom>
          <a:noFill/>
          <a:ln>
            <a:noFill/>
          </a:ln>
        </p:spPr>
      </p:pic>
      <p:grpSp>
        <p:nvGrpSpPr>
          <p:cNvPr id="1657" name="Shape 1657"/>
          <p:cNvGrpSpPr/>
          <p:nvPr/>
        </p:nvGrpSpPr>
        <p:grpSpPr>
          <a:xfrm>
            <a:off x="6234826" y="5878899"/>
            <a:ext cx="728380" cy="1324415"/>
            <a:chOff x="0" y="-42"/>
            <a:chExt cx="1181037048" cy="2147483642"/>
          </a:xfrm>
        </p:grpSpPr>
        <p:sp>
          <p:nvSpPr>
            <p:cNvPr id="1658" name="Shape 1658"/>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59" name="Shape 1659"/>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660" name="Shape 1660"/>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661" name="Shape 1661"/>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662" name="Shape 1662"/>
          <p:cNvPicPr preferRelativeResize="0"/>
          <p:nvPr/>
        </p:nvPicPr>
        <p:blipFill rotWithShape="1">
          <a:blip r:embed="rId5">
            <a:alphaModFix/>
          </a:blip>
          <a:srcRect b="0" l="0" r="0" t="0"/>
          <a:stretch/>
        </p:blipFill>
        <p:spPr>
          <a:xfrm>
            <a:off x="4809705" y="9329589"/>
            <a:ext cx="1990724" cy="371474"/>
          </a:xfrm>
          <a:prstGeom prst="rect">
            <a:avLst/>
          </a:prstGeom>
          <a:noFill/>
          <a:ln>
            <a:noFill/>
          </a:ln>
        </p:spPr>
      </p:pic>
      <p:sp>
        <p:nvSpPr>
          <p:cNvPr id="1663" name="Shape 1663"/>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664" name="Shape 1664"/>
          <p:cNvPicPr preferRelativeResize="0"/>
          <p:nvPr/>
        </p:nvPicPr>
        <p:blipFill rotWithShape="1">
          <a:blip r:embed="rId6">
            <a:alphaModFix/>
          </a:blip>
          <a:srcRect b="0" l="0" r="0" t="0"/>
          <a:stretch/>
        </p:blipFill>
        <p:spPr>
          <a:xfrm>
            <a:off x="727500" y="7150850"/>
            <a:ext cx="5244349" cy="21930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8" name="Shape 1668"/>
        <p:cNvGrpSpPr/>
        <p:nvPr/>
      </p:nvGrpSpPr>
      <p:grpSpPr>
        <a:xfrm>
          <a:off x="0" y="0"/>
          <a:ext cx="0" cy="0"/>
          <a:chOff x="0" y="0"/>
          <a:chExt cx="0" cy="0"/>
        </a:xfrm>
      </p:grpSpPr>
      <p:grpSp>
        <p:nvGrpSpPr>
          <p:cNvPr id="1669" name="Shape 1669"/>
          <p:cNvGrpSpPr/>
          <p:nvPr/>
        </p:nvGrpSpPr>
        <p:grpSpPr>
          <a:xfrm>
            <a:off x="1079" y="5726452"/>
            <a:ext cx="728380" cy="1679836"/>
            <a:chOff x="0" y="0"/>
            <a:chExt cx="1181480531" cy="2147483647"/>
          </a:xfrm>
        </p:grpSpPr>
        <p:sp>
          <p:nvSpPr>
            <p:cNvPr id="1670" name="Shape 1670"/>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71" name="Shape 1671"/>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672" name="Shape 1672"/>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1673" name="Shape 1673"/>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674" name="Shape 1674"/>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675" name="Shape 1675"/>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pic>
        <p:nvPicPr>
          <p:cNvPr id="1676" name="Shape 1676"/>
          <p:cNvPicPr preferRelativeResize="0"/>
          <p:nvPr/>
        </p:nvPicPr>
        <p:blipFill rotWithShape="1">
          <a:blip r:embed="rId3">
            <a:alphaModFix/>
          </a:blip>
          <a:srcRect b="0" l="0" r="0" t="0"/>
          <a:stretch/>
        </p:blipFill>
        <p:spPr>
          <a:xfrm>
            <a:off x="4457675" y="852650"/>
            <a:ext cx="1203300" cy="647700"/>
          </a:xfrm>
          <a:prstGeom prst="rect">
            <a:avLst/>
          </a:prstGeom>
          <a:noFill/>
          <a:ln>
            <a:noFill/>
          </a:ln>
        </p:spPr>
      </p:pic>
      <p:sp>
        <p:nvSpPr>
          <p:cNvPr id="1677" name="Shape 1677"/>
          <p:cNvSpPr txBox="1"/>
          <p:nvPr/>
        </p:nvSpPr>
        <p:spPr>
          <a:xfrm>
            <a:off x="1014412" y="2284410"/>
            <a:ext cx="6446698" cy="8319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다른 종류의 구동 환경에서, 서로를 연결해주고 데이터를 주고 받을 수 있도록 도와주는 것</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 통신에서 말하는 소켓이다. Socket.io 모듈을 통해서 웹 서버는 웹 브라우저와 </a:t>
            </a:r>
            <a:r>
              <a:rPr b="1" i="0" lang="en-US" sz="1000" u="none" cap="none" strike="noStrike">
                <a:solidFill>
                  <a:schemeClr val="dk1"/>
                </a:solidFill>
                <a:latin typeface="Verdana"/>
                <a:ea typeface="Verdana"/>
                <a:cs typeface="Verdana"/>
                <a:sym typeface="Verdana"/>
              </a:rPr>
              <a:t>실시간 통</a:t>
            </a:r>
          </a:p>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신</a:t>
            </a:r>
            <a:r>
              <a:rPr b="0" i="0" lang="en-US" sz="1000" u="none" cap="none" strike="noStrike">
                <a:solidFill>
                  <a:schemeClr val="dk1"/>
                </a:solidFill>
                <a:latin typeface="Verdana"/>
                <a:ea typeface="Verdana"/>
                <a:cs typeface="Verdana"/>
                <a:sym typeface="Verdana"/>
              </a:rPr>
              <a:t>이 가능하도록 해준다.</a:t>
            </a: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p:txBody>
      </p:sp>
      <p:sp>
        <p:nvSpPr>
          <p:cNvPr id="1678" name="Shape 1678"/>
          <p:cNvSpPr txBox="1"/>
          <p:nvPr/>
        </p:nvSpPr>
        <p:spPr>
          <a:xfrm>
            <a:off x="1014412" y="3576637"/>
            <a:ext cx="6494399" cy="4605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넓은 브라우져 지원성과 사용의편의성 ,  웹브라우져에서 돌아가는 서버 테스트용 더미 클라</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이언트를 바로바로 수정할수 있어서 신속하게 개발이가능하다.</a:t>
            </a:r>
          </a:p>
        </p:txBody>
      </p:sp>
      <p:pic>
        <p:nvPicPr>
          <p:cNvPr id="1679" name="Shape 1679"/>
          <p:cNvPicPr preferRelativeResize="0"/>
          <p:nvPr/>
        </p:nvPicPr>
        <p:blipFill rotWithShape="1">
          <a:blip r:embed="rId4">
            <a:alphaModFix/>
          </a:blip>
          <a:srcRect b="0" l="0" r="0" t="0"/>
          <a:stretch/>
        </p:blipFill>
        <p:spPr>
          <a:xfrm>
            <a:off x="976300" y="4513475"/>
            <a:ext cx="4980299" cy="2576700"/>
          </a:xfrm>
          <a:prstGeom prst="rect">
            <a:avLst/>
          </a:prstGeom>
          <a:noFill/>
          <a:ln>
            <a:noFill/>
          </a:ln>
        </p:spPr>
      </p:pic>
      <p:sp>
        <p:nvSpPr>
          <p:cNvPr id="1680" name="Shape 168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Socket.io</a:t>
            </a:r>
          </a:p>
        </p:txBody>
      </p:sp>
      <p:sp>
        <p:nvSpPr>
          <p:cNvPr id="1681" name="Shape 168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682" name="Shape 1682"/>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
        <p:nvSpPr>
          <p:cNvPr id="1683" name="Shape 1683"/>
          <p:cNvSpPr/>
          <p:nvPr/>
        </p:nvSpPr>
        <p:spPr>
          <a:xfrm>
            <a:off x="1006475" y="176212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684" name="Shape 1684"/>
          <p:cNvSpPr/>
          <p:nvPr/>
        </p:nvSpPr>
        <p:spPr>
          <a:xfrm>
            <a:off x="1014601" y="3040060"/>
            <a:ext cx="1181099"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8" name="Shape 1688"/>
        <p:cNvGrpSpPr/>
        <p:nvPr/>
      </p:nvGrpSpPr>
      <p:grpSpPr>
        <a:xfrm>
          <a:off x="0" y="0"/>
          <a:ext cx="0" cy="0"/>
          <a:chOff x="0" y="0"/>
          <a:chExt cx="0" cy="0"/>
        </a:xfrm>
      </p:grpSpPr>
      <p:cxnSp>
        <p:nvCxnSpPr>
          <p:cNvPr id="1689" name="Shape 1689"/>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690" name="Shape 169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 </a:t>
            </a:r>
          </a:p>
        </p:txBody>
      </p:sp>
      <p:sp>
        <p:nvSpPr>
          <p:cNvPr id="1691" name="Shape 1691"/>
          <p:cNvSpPr/>
          <p:nvPr/>
        </p:nvSpPr>
        <p:spPr>
          <a:xfrm>
            <a:off x="1001712" y="1782760"/>
            <a:ext cx="1073099" cy="446099"/>
          </a:xfrm>
          <a:prstGeom prst="roundRect">
            <a:avLst>
              <a:gd fmla="val 16667" name="adj"/>
            </a:avLst>
          </a:prstGeom>
          <a:solidFill>
            <a:srgbClr val="37609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692" name="Shape 1692"/>
          <p:cNvSpPr/>
          <p:nvPr/>
        </p:nvSpPr>
        <p:spPr>
          <a:xfrm>
            <a:off x="1001712" y="2805910"/>
            <a:ext cx="1073099" cy="446099"/>
          </a:xfrm>
          <a:prstGeom prst="roundRect">
            <a:avLst>
              <a:gd fmla="val 16667" name="adj"/>
            </a:avLst>
          </a:prstGeom>
          <a:solidFill>
            <a:srgbClr val="37609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pic>
        <p:nvPicPr>
          <p:cNvPr id="1693" name="Shape 1693"/>
          <p:cNvPicPr preferRelativeResize="0"/>
          <p:nvPr/>
        </p:nvPicPr>
        <p:blipFill rotWithShape="1">
          <a:blip r:embed="rId3">
            <a:alphaModFix/>
          </a:blip>
          <a:srcRect b="0" l="0" r="0" t="0"/>
          <a:stretch/>
        </p:blipFill>
        <p:spPr>
          <a:xfrm>
            <a:off x="1709960" y="4220500"/>
            <a:ext cx="4038440" cy="2333528"/>
          </a:xfrm>
          <a:prstGeom prst="rect">
            <a:avLst/>
          </a:prstGeom>
          <a:noFill/>
          <a:ln>
            <a:noFill/>
          </a:ln>
        </p:spPr>
      </p:pic>
      <p:pic>
        <p:nvPicPr>
          <p:cNvPr id="1694" name="Shape 1694"/>
          <p:cNvPicPr preferRelativeResize="0"/>
          <p:nvPr/>
        </p:nvPicPr>
        <p:blipFill rotWithShape="1">
          <a:blip r:embed="rId4">
            <a:alphaModFix/>
          </a:blip>
          <a:srcRect b="0" l="0" r="0" t="0"/>
          <a:stretch/>
        </p:blipFill>
        <p:spPr>
          <a:xfrm>
            <a:off x="1121579" y="5430273"/>
            <a:ext cx="3534410" cy="3307125"/>
          </a:xfrm>
          <a:prstGeom prst="rect">
            <a:avLst/>
          </a:prstGeom>
          <a:noFill/>
          <a:ln>
            <a:noFill/>
          </a:ln>
        </p:spPr>
      </p:pic>
      <p:sp>
        <p:nvSpPr>
          <p:cNvPr id="1695" name="Shape 1695"/>
          <p:cNvSpPr txBox="1"/>
          <p:nvPr/>
        </p:nvSpPr>
        <p:spPr>
          <a:xfrm>
            <a:off x="1001700" y="2264025"/>
            <a:ext cx="5943599" cy="354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FaceBook에서 지원해주는 소셜 연동 오픈 API소스다.  </a:t>
            </a:r>
          </a:p>
        </p:txBody>
      </p:sp>
      <p:sp>
        <p:nvSpPr>
          <p:cNvPr id="1696" name="Shape 1696"/>
          <p:cNvSpPr txBox="1"/>
          <p:nvPr/>
        </p:nvSpPr>
        <p:spPr>
          <a:xfrm>
            <a:off x="1001700" y="3274000"/>
            <a:ext cx="5943599" cy="354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기존 FaceBook계정이 있다면 번거로운 회원가입 절차없이 로그인만으로 가입이 가능하다  </a:t>
            </a:r>
          </a:p>
        </p:txBody>
      </p:sp>
      <p:sp>
        <p:nvSpPr>
          <p:cNvPr id="1697" name="Shape 1697"/>
          <p:cNvSpPr/>
          <p:nvPr/>
        </p:nvSpPr>
        <p:spPr>
          <a:xfrm>
            <a:off x="1001712" y="3704510"/>
            <a:ext cx="1073099" cy="446099"/>
          </a:xfrm>
          <a:prstGeom prst="roundRect">
            <a:avLst>
              <a:gd fmla="val 16667" name="adj"/>
            </a:avLst>
          </a:prstGeom>
          <a:solidFill>
            <a:srgbClr val="37609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적용예시</a:t>
            </a:r>
          </a:p>
        </p:txBody>
      </p:sp>
      <p:sp>
        <p:nvSpPr>
          <p:cNvPr id="1698" name="Shape 1698"/>
          <p:cNvSpPr/>
          <p:nvPr/>
        </p:nvSpPr>
        <p:spPr>
          <a:xfrm>
            <a:off x="989375" y="7494979"/>
            <a:ext cx="3666600" cy="4295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37609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699" name="Shape 1699"/>
          <p:cNvSpPr txBox="1"/>
          <p:nvPr/>
        </p:nvSpPr>
        <p:spPr>
          <a:xfrm>
            <a:off x="3715175" y="7356550"/>
            <a:ext cx="2141099" cy="446099"/>
          </a:xfrm>
          <a:prstGeom prst="rect">
            <a:avLst/>
          </a:prstGeom>
          <a:solidFill>
            <a:srgbClr val="376092"/>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1000" u="none" cap="none" strike="noStrike">
                <a:solidFill>
                  <a:srgbClr val="FFFFFF"/>
                </a:solidFill>
                <a:latin typeface="Verdana"/>
                <a:ea typeface="Verdana"/>
                <a:cs typeface="Verdana"/>
                <a:sym typeface="Verdana"/>
              </a:rPr>
              <a:t>계정 로그인 완료시 계정의 권한을 가지고 개인정보를 불러온다.</a:t>
            </a:r>
          </a:p>
        </p:txBody>
      </p:sp>
      <p:pic>
        <p:nvPicPr>
          <p:cNvPr id="1700" name="Shape 1700"/>
          <p:cNvPicPr preferRelativeResize="0"/>
          <p:nvPr/>
        </p:nvPicPr>
        <p:blipFill rotWithShape="1">
          <a:blip r:embed="rId5">
            <a:alphaModFix/>
          </a:blip>
          <a:srcRect b="0" l="0" r="0" t="0"/>
          <a:stretch/>
        </p:blipFill>
        <p:spPr>
          <a:xfrm>
            <a:off x="4270380" y="974725"/>
            <a:ext cx="1385467" cy="522299"/>
          </a:xfrm>
          <a:prstGeom prst="rect">
            <a:avLst/>
          </a:prstGeom>
          <a:noFill/>
          <a:ln>
            <a:noFill/>
          </a:ln>
        </p:spPr>
      </p:pic>
      <p:sp>
        <p:nvSpPr>
          <p:cNvPr id="1701" name="Shape 1701"/>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Facebook Login(API)</a:t>
            </a:r>
          </a:p>
        </p:txBody>
      </p:sp>
      <p:grpSp>
        <p:nvGrpSpPr>
          <p:cNvPr id="1702" name="Shape 1702"/>
          <p:cNvGrpSpPr/>
          <p:nvPr/>
        </p:nvGrpSpPr>
        <p:grpSpPr>
          <a:xfrm>
            <a:off x="6237273" y="5868574"/>
            <a:ext cx="728380" cy="1324415"/>
            <a:chOff x="0" y="-42"/>
            <a:chExt cx="1181037048" cy="2147483642"/>
          </a:xfrm>
        </p:grpSpPr>
        <p:sp>
          <p:nvSpPr>
            <p:cNvPr id="1703" name="Shape 1703"/>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04" name="Shape 1704"/>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705" name="Shape 1705"/>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706" name="Shape 1706"/>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707" name="Shape 1707"/>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1708" name="Shape 1708"/>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2" name="Shape 1712"/>
        <p:cNvGrpSpPr/>
        <p:nvPr/>
      </p:nvGrpSpPr>
      <p:grpSpPr>
        <a:xfrm>
          <a:off x="0" y="0"/>
          <a:ext cx="0" cy="0"/>
          <a:chOff x="0" y="0"/>
          <a:chExt cx="0" cy="0"/>
        </a:xfrm>
      </p:grpSpPr>
      <p:cxnSp>
        <p:nvCxnSpPr>
          <p:cNvPr id="1713" name="Shape 1713"/>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714" name="Shape 171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6-1. 핵심 기술</a:t>
            </a:r>
          </a:p>
        </p:txBody>
      </p:sp>
      <p:pic>
        <p:nvPicPr>
          <p:cNvPr id="1715" name="Shape 1715"/>
          <p:cNvPicPr preferRelativeResize="0"/>
          <p:nvPr/>
        </p:nvPicPr>
        <p:blipFill rotWithShape="1">
          <a:blip r:embed="rId3">
            <a:alphaModFix/>
          </a:blip>
          <a:srcRect b="0" l="0" r="0" t="0"/>
          <a:stretch/>
        </p:blipFill>
        <p:spPr>
          <a:xfrm>
            <a:off x="754824" y="4314073"/>
            <a:ext cx="4293344" cy="3660943"/>
          </a:xfrm>
          <a:prstGeom prst="rect">
            <a:avLst/>
          </a:prstGeom>
          <a:noFill/>
          <a:ln>
            <a:noFill/>
          </a:ln>
        </p:spPr>
      </p:pic>
      <p:pic>
        <p:nvPicPr>
          <p:cNvPr id="1716" name="Shape 1716"/>
          <p:cNvPicPr preferRelativeResize="0"/>
          <p:nvPr/>
        </p:nvPicPr>
        <p:blipFill rotWithShape="1">
          <a:blip r:embed="rId4">
            <a:alphaModFix/>
          </a:blip>
          <a:srcRect b="0" l="0" r="0" t="0"/>
          <a:stretch/>
        </p:blipFill>
        <p:spPr>
          <a:xfrm>
            <a:off x="3737491" y="6542819"/>
            <a:ext cx="2427857" cy="2548003"/>
          </a:xfrm>
          <a:prstGeom prst="rect">
            <a:avLst/>
          </a:prstGeom>
          <a:noFill/>
          <a:ln>
            <a:noFill/>
          </a:ln>
        </p:spPr>
      </p:pic>
      <p:sp>
        <p:nvSpPr>
          <p:cNvPr id="1717" name="Shape 1717"/>
          <p:cNvSpPr/>
          <p:nvPr/>
        </p:nvSpPr>
        <p:spPr>
          <a:xfrm>
            <a:off x="1001712" y="178276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718" name="Shape 1718"/>
          <p:cNvSpPr/>
          <p:nvPr/>
        </p:nvSpPr>
        <p:spPr>
          <a:xfrm>
            <a:off x="1001712" y="2728135"/>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sp>
        <p:nvSpPr>
          <p:cNvPr id="1719" name="Shape 1719"/>
          <p:cNvSpPr txBox="1"/>
          <p:nvPr/>
        </p:nvSpPr>
        <p:spPr>
          <a:xfrm>
            <a:off x="1001700" y="2290775"/>
            <a:ext cx="5943599" cy="31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HTML5 WebSpeech 오픈 API이다 </a:t>
            </a:r>
          </a:p>
        </p:txBody>
      </p:sp>
      <p:sp>
        <p:nvSpPr>
          <p:cNvPr id="1720" name="Shape 1720"/>
          <p:cNvSpPr txBox="1"/>
          <p:nvPr/>
        </p:nvSpPr>
        <p:spPr>
          <a:xfrm>
            <a:off x="984250" y="3274250"/>
            <a:ext cx="5943599" cy="31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타자를 치지않고 음성인식만으로 Text를 작성할 수 있다.</a:t>
            </a:r>
          </a:p>
        </p:txBody>
      </p:sp>
      <p:sp>
        <p:nvSpPr>
          <p:cNvPr id="1721" name="Shape 1721"/>
          <p:cNvSpPr/>
          <p:nvPr/>
        </p:nvSpPr>
        <p:spPr>
          <a:xfrm>
            <a:off x="1001712" y="367351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적용예시</a:t>
            </a:r>
          </a:p>
        </p:txBody>
      </p:sp>
      <p:sp>
        <p:nvSpPr>
          <p:cNvPr id="1722" name="Shape 1722"/>
          <p:cNvSpPr/>
          <p:nvPr/>
        </p:nvSpPr>
        <p:spPr>
          <a:xfrm>
            <a:off x="912820" y="5716442"/>
            <a:ext cx="3977399" cy="7508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9525">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23" name="Shape 1723"/>
          <p:cNvSpPr txBox="1"/>
          <p:nvPr/>
        </p:nvSpPr>
        <p:spPr>
          <a:xfrm>
            <a:off x="2804524" y="5489189"/>
            <a:ext cx="3248999" cy="298199"/>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en-US" sz="1000" u="none" cap="none" strike="noStrike">
                <a:solidFill>
                  <a:srgbClr val="FFFFFF"/>
                </a:solidFill>
                <a:latin typeface="Arial"/>
                <a:ea typeface="Arial"/>
                <a:cs typeface="Arial"/>
                <a:sym typeface="Arial"/>
              </a:rPr>
              <a:t>시작말과 끝말을 체크 말이 끝나는 순간 Text에 값이 들어간다.</a:t>
            </a:r>
          </a:p>
        </p:txBody>
      </p:sp>
      <p:sp>
        <p:nvSpPr>
          <p:cNvPr id="1724" name="Shape 1724"/>
          <p:cNvSpPr txBox="1"/>
          <p:nvPr/>
        </p:nvSpPr>
        <p:spPr>
          <a:xfrm>
            <a:off x="2704283" y="8532582"/>
            <a:ext cx="1208100" cy="298199"/>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en-US" sz="1000" u="none" cap="none" strike="noStrike">
                <a:solidFill>
                  <a:srgbClr val="FFFFFF"/>
                </a:solidFill>
                <a:latin typeface="Arial"/>
                <a:ea typeface="Arial"/>
                <a:cs typeface="Arial"/>
                <a:sym typeface="Arial"/>
              </a:rPr>
              <a:t>클릭시 이벤트 발생 </a:t>
            </a:r>
          </a:p>
        </p:txBody>
      </p:sp>
      <p:sp>
        <p:nvSpPr>
          <p:cNvPr id="1725" name="Shape 172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(6)  WebSpeech(API)</a:t>
            </a:r>
          </a:p>
        </p:txBody>
      </p:sp>
      <p:grpSp>
        <p:nvGrpSpPr>
          <p:cNvPr id="1726" name="Shape 1726"/>
          <p:cNvGrpSpPr/>
          <p:nvPr/>
        </p:nvGrpSpPr>
        <p:grpSpPr>
          <a:xfrm>
            <a:off x="1079" y="5726452"/>
            <a:ext cx="728380" cy="1679836"/>
            <a:chOff x="0" y="0"/>
            <a:chExt cx="1181480531" cy="2147483647"/>
          </a:xfrm>
        </p:grpSpPr>
        <p:sp>
          <p:nvSpPr>
            <p:cNvPr id="1727" name="Shape 1727"/>
            <p:cNvSpPr/>
            <p:nvPr/>
          </p:nvSpPr>
          <p:spPr>
            <a:xfrm rot="5400000">
              <a:off x="-595556834" y="619679257"/>
              <a:ext cx="2147483647" cy="756458313"/>
            </a:xfrm>
            <a:custGeom>
              <a:pathLst>
                <a:path extrusionOk="0" h="120000" w="120000">
                  <a:moveTo>
                    <a:pt x="8939" y="0"/>
                  </a:moveTo>
                  <a:lnTo>
                    <a:pt x="111060" y="0"/>
                  </a:lnTo>
                  <a:cubicBezTo>
                    <a:pt x="115997" y="0"/>
                    <a:pt x="120000" y="8954"/>
                    <a:pt x="120000" y="20000"/>
                  </a:cubicBezTo>
                  <a:lnTo>
                    <a:pt x="120000" y="120000"/>
                  </a:lnTo>
                  <a:lnTo>
                    <a:pt x="120000" y="120000"/>
                  </a:lnTo>
                  <a:lnTo>
                    <a:pt x="0" y="120000"/>
                  </a:lnTo>
                  <a:lnTo>
                    <a:pt x="0" y="120000"/>
                  </a:lnTo>
                  <a:lnTo>
                    <a:pt x="0" y="20000"/>
                  </a:lnTo>
                  <a:cubicBezTo>
                    <a:pt x="0" y="8954"/>
                    <a:pt x="4002" y="0"/>
                    <a:pt x="8939"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28" name="Shape 1728"/>
            <p:cNvSpPr txBox="1"/>
            <p:nvPr/>
          </p:nvSpPr>
          <p:spPr>
            <a:xfrm>
              <a:off x="67769067" y="265761844"/>
              <a:ext cx="958973329" cy="48719984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729" name="Shape 1729"/>
            <p:cNvCxnSpPr/>
            <p:nvPr/>
          </p:nvCxnSpPr>
          <p:spPr>
            <a:xfrm>
              <a:off x="206931804" y="880052956"/>
              <a:ext cx="554781464" cy="0"/>
            </a:xfrm>
            <a:prstGeom prst="straightConnector1">
              <a:avLst/>
            </a:prstGeom>
            <a:noFill/>
            <a:ln cap="flat" cmpd="sng" w="25400">
              <a:solidFill>
                <a:schemeClr val="lt1"/>
              </a:solidFill>
              <a:prstDash val="solid"/>
              <a:miter/>
              <a:headEnd len="med" w="med" type="none"/>
              <a:tailEnd len="med" w="med" type="none"/>
            </a:ln>
          </p:spPr>
        </p:cxnSp>
        <p:sp>
          <p:nvSpPr>
            <p:cNvPr id="1730" name="Shape 1730"/>
            <p:cNvSpPr txBox="1"/>
            <p:nvPr/>
          </p:nvSpPr>
          <p:spPr>
            <a:xfrm>
              <a:off x="0" y="967120908"/>
              <a:ext cx="1181480531" cy="118036273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731" name="Shape 173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732" name="Shape 1732"/>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6" name="Shape 1736"/>
        <p:cNvGrpSpPr/>
        <p:nvPr/>
      </p:nvGrpSpPr>
      <p:grpSpPr>
        <a:xfrm>
          <a:off x="0" y="0"/>
          <a:ext cx="0" cy="0"/>
          <a:chOff x="0" y="0"/>
          <a:chExt cx="0" cy="0"/>
        </a:xfrm>
      </p:grpSpPr>
      <p:cxnSp>
        <p:nvCxnSpPr>
          <p:cNvPr id="1737" name="Shape 1737"/>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738" name="Shape 173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grpSp>
        <p:nvGrpSpPr>
          <p:cNvPr id="1739" name="Shape 1739"/>
          <p:cNvGrpSpPr/>
          <p:nvPr/>
        </p:nvGrpSpPr>
        <p:grpSpPr>
          <a:xfrm>
            <a:off x="798473" y="1887539"/>
            <a:ext cx="5091043" cy="7031583"/>
            <a:chOff x="798512" y="1887535"/>
            <a:chExt cx="5791200" cy="7829399"/>
          </a:xfrm>
        </p:grpSpPr>
        <p:pic>
          <p:nvPicPr>
            <p:cNvPr id="1740" name="Shape 1740"/>
            <p:cNvPicPr preferRelativeResize="0"/>
            <p:nvPr/>
          </p:nvPicPr>
          <p:blipFill rotWithShape="1">
            <a:blip r:embed="rId3">
              <a:alphaModFix/>
            </a:blip>
            <a:srcRect b="0" l="0" r="0" t="0"/>
            <a:stretch/>
          </p:blipFill>
          <p:spPr>
            <a:xfrm>
              <a:off x="798512" y="2649535"/>
              <a:ext cx="5791200" cy="7067399"/>
            </a:xfrm>
            <a:prstGeom prst="rect">
              <a:avLst/>
            </a:prstGeom>
            <a:noFill/>
            <a:ln>
              <a:noFill/>
            </a:ln>
          </p:spPr>
        </p:pic>
        <p:pic>
          <p:nvPicPr>
            <p:cNvPr id="1741" name="Shape 1741"/>
            <p:cNvPicPr preferRelativeResize="0"/>
            <p:nvPr/>
          </p:nvPicPr>
          <p:blipFill rotWithShape="1">
            <a:blip r:embed="rId4">
              <a:alphaModFix/>
            </a:blip>
            <a:srcRect b="0" l="0" r="0" t="0"/>
            <a:stretch/>
          </p:blipFill>
          <p:spPr>
            <a:xfrm>
              <a:off x="1306512" y="1928810"/>
              <a:ext cx="1977900" cy="812700"/>
            </a:xfrm>
            <a:prstGeom prst="rect">
              <a:avLst/>
            </a:prstGeom>
            <a:noFill/>
            <a:ln>
              <a:noFill/>
            </a:ln>
          </p:spPr>
        </p:pic>
        <p:pic>
          <p:nvPicPr>
            <p:cNvPr id="1742" name="Shape 1742"/>
            <p:cNvPicPr preferRelativeResize="0"/>
            <p:nvPr/>
          </p:nvPicPr>
          <p:blipFill rotWithShape="1">
            <a:blip r:embed="rId5">
              <a:alphaModFix/>
            </a:blip>
            <a:srcRect b="0" l="0" r="0" t="0"/>
            <a:stretch/>
          </p:blipFill>
          <p:spPr>
            <a:xfrm>
              <a:off x="3814762" y="1887535"/>
              <a:ext cx="2087700" cy="855599"/>
            </a:xfrm>
            <a:prstGeom prst="rect">
              <a:avLst/>
            </a:prstGeom>
            <a:noFill/>
            <a:ln>
              <a:noFill/>
            </a:ln>
          </p:spPr>
        </p:pic>
        <p:pic>
          <p:nvPicPr>
            <p:cNvPr id="1743" name="Shape 1743"/>
            <p:cNvPicPr preferRelativeResize="0"/>
            <p:nvPr/>
          </p:nvPicPr>
          <p:blipFill rotWithShape="1">
            <a:blip r:embed="rId6">
              <a:alphaModFix/>
            </a:blip>
            <a:srcRect b="0" l="0" r="0" t="0"/>
            <a:stretch/>
          </p:blipFill>
          <p:spPr>
            <a:xfrm>
              <a:off x="4338637" y="6472237"/>
              <a:ext cx="1538399" cy="1360499"/>
            </a:xfrm>
            <a:prstGeom prst="rect">
              <a:avLst/>
            </a:prstGeom>
            <a:noFill/>
            <a:ln>
              <a:noFill/>
            </a:ln>
          </p:spPr>
        </p:pic>
        <p:pic>
          <p:nvPicPr>
            <p:cNvPr id="1744" name="Shape 1744"/>
            <p:cNvPicPr preferRelativeResize="0"/>
            <p:nvPr/>
          </p:nvPicPr>
          <p:blipFill rotWithShape="1">
            <a:blip r:embed="rId7">
              <a:alphaModFix/>
            </a:blip>
            <a:srcRect b="0" l="0" r="0" t="0"/>
            <a:stretch/>
          </p:blipFill>
          <p:spPr>
            <a:xfrm>
              <a:off x="4359275" y="6502400"/>
              <a:ext cx="1498500" cy="572999"/>
            </a:xfrm>
            <a:prstGeom prst="rect">
              <a:avLst/>
            </a:prstGeom>
            <a:noFill/>
            <a:ln>
              <a:noFill/>
            </a:ln>
          </p:spPr>
        </p:pic>
        <p:pic>
          <p:nvPicPr>
            <p:cNvPr id="1745" name="Shape 1745"/>
            <p:cNvPicPr preferRelativeResize="0"/>
            <p:nvPr/>
          </p:nvPicPr>
          <p:blipFill rotWithShape="1">
            <a:blip r:embed="rId8">
              <a:alphaModFix/>
            </a:blip>
            <a:srcRect b="0" l="0" r="0" t="0"/>
            <a:stretch/>
          </p:blipFill>
          <p:spPr>
            <a:xfrm>
              <a:off x="4325937" y="7162800"/>
              <a:ext cx="1531799" cy="682500"/>
            </a:xfrm>
            <a:prstGeom prst="rect">
              <a:avLst/>
            </a:prstGeom>
            <a:noFill/>
            <a:ln>
              <a:noFill/>
            </a:ln>
          </p:spPr>
        </p:pic>
        <p:pic>
          <p:nvPicPr>
            <p:cNvPr id="1746" name="Shape 1746"/>
            <p:cNvPicPr preferRelativeResize="0"/>
            <p:nvPr/>
          </p:nvPicPr>
          <p:blipFill rotWithShape="1">
            <a:blip r:embed="rId9">
              <a:alphaModFix/>
            </a:blip>
            <a:srcRect b="0" l="0" r="0" t="0"/>
            <a:stretch/>
          </p:blipFill>
          <p:spPr>
            <a:xfrm>
              <a:off x="4964112" y="7085010"/>
              <a:ext cx="888899" cy="422399"/>
            </a:xfrm>
            <a:prstGeom prst="rect">
              <a:avLst/>
            </a:prstGeom>
            <a:noFill/>
            <a:ln>
              <a:noFill/>
            </a:ln>
          </p:spPr>
        </p:pic>
      </p:grpSp>
      <p:sp>
        <p:nvSpPr>
          <p:cNvPr id="1747" name="Shape 1747"/>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프로젝트 적용기술</a:t>
            </a:r>
          </a:p>
        </p:txBody>
      </p:sp>
      <p:grpSp>
        <p:nvGrpSpPr>
          <p:cNvPr id="1748" name="Shape 1748"/>
          <p:cNvGrpSpPr/>
          <p:nvPr/>
        </p:nvGrpSpPr>
        <p:grpSpPr>
          <a:xfrm>
            <a:off x="6234826" y="5878899"/>
            <a:ext cx="728380" cy="1324415"/>
            <a:chOff x="0" y="-42"/>
            <a:chExt cx="1181037048" cy="2147483642"/>
          </a:xfrm>
        </p:grpSpPr>
        <p:sp>
          <p:nvSpPr>
            <p:cNvPr id="1749" name="Shape 1749"/>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50" name="Shape 1750"/>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751" name="Shape 1751"/>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752" name="Shape 1752"/>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753" name="Shape 1753"/>
          <p:cNvPicPr preferRelativeResize="0"/>
          <p:nvPr/>
        </p:nvPicPr>
        <p:blipFill rotWithShape="1">
          <a:blip r:embed="rId10">
            <a:alphaModFix/>
          </a:blip>
          <a:srcRect b="0" l="0" r="0" t="0"/>
          <a:stretch/>
        </p:blipFill>
        <p:spPr>
          <a:xfrm>
            <a:off x="4809705" y="9329589"/>
            <a:ext cx="1990724" cy="371474"/>
          </a:xfrm>
          <a:prstGeom prst="rect">
            <a:avLst/>
          </a:prstGeom>
          <a:noFill/>
          <a:ln>
            <a:noFill/>
          </a:ln>
        </p:spPr>
      </p:pic>
      <p:sp>
        <p:nvSpPr>
          <p:cNvPr id="1754" name="Shape 1754"/>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8" name="Shape 1758"/>
        <p:cNvGrpSpPr/>
        <p:nvPr/>
      </p:nvGrpSpPr>
      <p:grpSpPr>
        <a:xfrm>
          <a:off x="0" y="0"/>
          <a:ext cx="0" cy="0"/>
          <a:chOff x="0" y="0"/>
          <a:chExt cx="0" cy="0"/>
        </a:xfrm>
      </p:grpSpPr>
      <p:grpSp>
        <p:nvGrpSpPr>
          <p:cNvPr id="1759" name="Shape 1759"/>
          <p:cNvGrpSpPr/>
          <p:nvPr/>
        </p:nvGrpSpPr>
        <p:grpSpPr>
          <a:xfrm>
            <a:off x="1079" y="5726198"/>
            <a:ext cx="728380" cy="1679463"/>
            <a:chOff x="0" y="0"/>
            <a:chExt cx="1181743196" cy="2147483647"/>
          </a:xfrm>
        </p:grpSpPr>
        <p:sp>
          <p:nvSpPr>
            <p:cNvPr id="1760" name="Shape 1760"/>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61" name="Shape 1761"/>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762" name="Shape 1762"/>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1763" name="Shape 1763"/>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cxnSp>
        <p:nvCxnSpPr>
          <p:cNvPr id="1764" name="Shape 1764"/>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765" name="Shape 1765"/>
          <p:cNvSpPr/>
          <p:nvPr/>
        </p:nvSpPr>
        <p:spPr>
          <a:xfrm>
            <a:off x="989012" y="1733550"/>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766" name="Shape 1766"/>
          <p:cNvSpPr/>
          <p:nvPr/>
        </p:nvSpPr>
        <p:spPr>
          <a:xfrm>
            <a:off x="993775" y="288448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767" name="Shape 1767"/>
          <p:cNvSpPr txBox="1"/>
          <p:nvPr/>
        </p:nvSpPr>
        <p:spPr>
          <a:xfrm>
            <a:off x="968375" y="2301875"/>
            <a:ext cx="6213599" cy="4619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요청경로마다 접근제어를 다르게해야 하거나, 프레임워크 내부의 소스를 수정하지 않으면서도,</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공통 관심 기능이  수행되어 프레임워크에 적용되도록 한다.</a:t>
            </a:r>
          </a:p>
        </p:txBody>
      </p:sp>
      <p:sp>
        <p:nvSpPr>
          <p:cNvPr id="1768" name="Shape 1768"/>
          <p:cNvSpPr txBox="1"/>
          <p:nvPr/>
        </p:nvSpPr>
        <p:spPr>
          <a:xfrm>
            <a:off x="955675" y="3429000"/>
            <a:ext cx="6297600" cy="2763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중복코드의 발생을 막을 수 있으며 웹페이지의 보안성이 향상 </a:t>
            </a:r>
          </a:p>
        </p:txBody>
      </p:sp>
      <p:sp>
        <p:nvSpPr>
          <p:cNvPr id="1769" name="Shape 1769"/>
          <p:cNvSpPr/>
          <p:nvPr/>
        </p:nvSpPr>
        <p:spPr>
          <a:xfrm>
            <a:off x="993775" y="3846512"/>
            <a:ext cx="2987699"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Interceptor와 Filter 차이점</a:t>
            </a:r>
          </a:p>
        </p:txBody>
      </p:sp>
      <p:pic>
        <p:nvPicPr>
          <p:cNvPr id="1770" name="Shape 1770"/>
          <p:cNvPicPr preferRelativeResize="0"/>
          <p:nvPr/>
        </p:nvPicPr>
        <p:blipFill rotWithShape="1">
          <a:blip r:embed="rId3">
            <a:alphaModFix/>
          </a:blip>
          <a:srcRect b="0" l="0" r="0" t="0"/>
          <a:stretch/>
        </p:blipFill>
        <p:spPr>
          <a:xfrm>
            <a:off x="908050" y="4677919"/>
            <a:ext cx="1848300" cy="1532400"/>
          </a:xfrm>
          <a:prstGeom prst="rect">
            <a:avLst/>
          </a:prstGeom>
          <a:noFill/>
          <a:ln>
            <a:noFill/>
          </a:ln>
        </p:spPr>
      </p:pic>
      <p:sp>
        <p:nvSpPr>
          <p:cNvPr id="1771" name="Shape 1771"/>
          <p:cNvSpPr txBox="1"/>
          <p:nvPr/>
        </p:nvSpPr>
        <p:spPr>
          <a:xfrm>
            <a:off x="2779634" y="4562475"/>
            <a:ext cx="3528900" cy="19056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1. 호출되는 시점 </a:t>
            </a: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Fiter는 dispatcher_servlet 실행전  Interceptor은 실행후 </a:t>
            </a:r>
          </a:p>
          <a:p>
            <a:pPr indent="-228600" lvl="0" marL="22860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인터셉터는 HttpServletRequest, HttpServletResponse뿐 </a:t>
            </a: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아니라, 실행될 컨트롤러 빈 오브젝트, 컨트롤러가 돌려주는 </a:t>
            </a: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ModelAndView, 발생한 예외등을 제공받을 수 있기 때문에 </a:t>
            </a:r>
          </a:p>
          <a:p>
            <a:pPr indent="-228600" lvl="0" marL="228600" marR="0" rtl="0" algn="l">
              <a:lnSpc>
                <a:spcPct val="115000"/>
              </a:lnSpc>
              <a:spcBef>
                <a:spcPts val="0"/>
              </a:spcBef>
              <a:spcAft>
                <a:spcPts val="0"/>
              </a:spcAft>
              <a:buClr>
                <a:srgbClr val="FF0000"/>
              </a:buClr>
              <a:buSzPct val="25000"/>
              <a:buFont typeface="Arial"/>
              <a:buNone/>
            </a:pPr>
            <a:r>
              <a:rPr b="1" i="0" lang="en-US" sz="1000" u="none" cap="none" strike="noStrike">
                <a:solidFill>
                  <a:schemeClr val="accent6"/>
                </a:solidFill>
                <a:latin typeface="Verdana"/>
                <a:ea typeface="Verdana"/>
                <a:cs typeface="Verdana"/>
                <a:sym typeface="Verdana"/>
              </a:rPr>
              <a:t>필터보다 더 정교하고 편리</a:t>
            </a:r>
            <a:r>
              <a:rPr b="0" i="0" lang="en-US" sz="1000" u="none" cap="none" strike="noStrike">
                <a:solidFill>
                  <a:schemeClr val="dk1"/>
                </a:solidFill>
                <a:latin typeface="Verdana"/>
                <a:ea typeface="Verdana"/>
                <a:cs typeface="Verdana"/>
                <a:sym typeface="Verdana"/>
              </a:rPr>
              <a:t>하게 인터셉터를 만들 수 있다 </a:t>
            </a:r>
          </a:p>
          <a:p>
            <a:pPr indent="-228600" lvl="0" marL="22860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3. 인터셉터 자체가 스프링의 빈이기 때문에 DI를 통해 다른 </a:t>
            </a:r>
          </a:p>
          <a:p>
            <a:pPr indent="-228600" lvl="0" marL="2286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빈으로 활용할 수 있다</a:t>
            </a:r>
          </a:p>
          <a:p>
            <a:pPr indent="-228600" lvl="0" marL="22860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228600" lvl="0" marL="228600" marR="0" rtl="0" algn="l">
              <a:lnSpc>
                <a:spcPct val="115000"/>
              </a:lnSpc>
              <a:spcBef>
                <a:spcPts val="0"/>
              </a:spcBef>
              <a:spcAft>
                <a:spcPts val="0"/>
              </a:spcAft>
              <a:buClr>
                <a:srgbClr val="FF0000"/>
              </a:buClr>
              <a:buSzPct val="25000"/>
              <a:buFont typeface="Arial"/>
              <a:buNone/>
            </a:pPr>
            <a:r>
              <a:rPr b="1" i="0" lang="en-US" sz="1000" u="none" cap="none" strike="noStrike">
                <a:solidFill>
                  <a:schemeClr val="accent6"/>
                </a:solidFill>
                <a:latin typeface="Verdana"/>
                <a:ea typeface="Verdana"/>
                <a:cs typeface="Verdana"/>
                <a:sym typeface="Verdana"/>
              </a:rPr>
              <a:t>이런이유로 필터보단 인터셉터를 사용했다.</a:t>
            </a:r>
          </a:p>
        </p:txBody>
      </p:sp>
      <p:sp>
        <p:nvSpPr>
          <p:cNvPr id="1772" name="Shape 1772"/>
          <p:cNvSpPr/>
          <p:nvPr/>
        </p:nvSpPr>
        <p:spPr>
          <a:xfrm>
            <a:off x="1065212" y="690403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pic>
        <p:nvPicPr>
          <p:cNvPr id="1773" name="Shape 1773"/>
          <p:cNvPicPr preferRelativeResize="0"/>
          <p:nvPr/>
        </p:nvPicPr>
        <p:blipFill rotWithShape="1">
          <a:blip r:embed="rId4">
            <a:alphaModFix/>
          </a:blip>
          <a:srcRect b="0" l="0" r="0" t="0"/>
          <a:stretch/>
        </p:blipFill>
        <p:spPr>
          <a:xfrm>
            <a:off x="4101350" y="930337"/>
            <a:ext cx="1569899" cy="566699"/>
          </a:xfrm>
          <a:prstGeom prst="rect">
            <a:avLst/>
          </a:prstGeom>
          <a:noFill/>
          <a:ln>
            <a:noFill/>
          </a:ln>
        </p:spPr>
      </p:pic>
      <p:sp>
        <p:nvSpPr>
          <p:cNvPr id="1774" name="Shape 1774"/>
          <p:cNvSpPr/>
          <p:nvPr/>
        </p:nvSpPr>
        <p:spPr>
          <a:xfrm>
            <a:off x="1168754" y="4799064"/>
            <a:ext cx="120900" cy="1475099"/>
          </a:xfrm>
          <a:custGeom>
            <a:pathLst>
              <a:path extrusionOk="0" h="120000" w="120000">
                <a:moveTo>
                  <a:pt x="0" y="0"/>
                </a:moveTo>
                <a:lnTo>
                  <a:pt x="120000" y="0"/>
                </a:lnTo>
                <a:lnTo>
                  <a:pt x="120000" y="120000"/>
                </a:lnTo>
                <a:lnTo>
                  <a:pt x="0" y="120000"/>
                </a:lnTo>
                <a:lnTo>
                  <a:pt x="0" y="0"/>
                </a:lnTo>
                <a:close/>
                <a:moveTo>
                  <a:pt x="15000" y="1279"/>
                </a:moveTo>
                <a:lnTo>
                  <a:pt x="15000" y="118720"/>
                </a:lnTo>
                <a:lnTo>
                  <a:pt x="105000" y="118720"/>
                </a:lnTo>
                <a:lnTo>
                  <a:pt x="105000" y="1279"/>
                </a:lnTo>
                <a:lnTo>
                  <a:pt x="15000" y="1279"/>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75" name="Shape 1775"/>
          <p:cNvSpPr txBox="1"/>
          <p:nvPr/>
        </p:nvSpPr>
        <p:spPr>
          <a:xfrm>
            <a:off x="1160520" y="6274189"/>
            <a:ext cx="957899" cy="248099"/>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필터호출시점</a:t>
            </a:r>
          </a:p>
        </p:txBody>
      </p:sp>
      <p:grpSp>
        <p:nvGrpSpPr>
          <p:cNvPr id="1776" name="Shape 1776"/>
          <p:cNvGrpSpPr/>
          <p:nvPr/>
        </p:nvGrpSpPr>
        <p:grpSpPr>
          <a:xfrm>
            <a:off x="1065195" y="7504461"/>
            <a:ext cx="4889162" cy="1691385"/>
            <a:chOff x="836612" y="7504110"/>
            <a:chExt cx="5400599" cy="2058899"/>
          </a:xfrm>
        </p:grpSpPr>
        <p:pic>
          <p:nvPicPr>
            <p:cNvPr id="1777" name="Shape 1777"/>
            <p:cNvPicPr preferRelativeResize="0"/>
            <p:nvPr/>
          </p:nvPicPr>
          <p:blipFill rotWithShape="1">
            <a:blip r:embed="rId5">
              <a:alphaModFix/>
            </a:blip>
            <a:srcRect b="0" l="0" r="0" t="0"/>
            <a:stretch/>
          </p:blipFill>
          <p:spPr>
            <a:xfrm>
              <a:off x="836612" y="7504110"/>
              <a:ext cx="5400599" cy="2058899"/>
            </a:xfrm>
            <a:prstGeom prst="rect">
              <a:avLst/>
            </a:prstGeom>
            <a:noFill/>
            <a:ln>
              <a:noFill/>
            </a:ln>
          </p:spPr>
        </p:pic>
        <p:sp>
          <p:nvSpPr>
            <p:cNvPr id="1778" name="Shape 1778"/>
            <p:cNvSpPr/>
            <p:nvPr/>
          </p:nvSpPr>
          <p:spPr>
            <a:xfrm>
              <a:off x="1289050" y="8012110"/>
              <a:ext cx="2571600" cy="495299"/>
            </a:xfrm>
            <a:custGeom>
              <a:pathLst>
                <a:path extrusionOk="0" h="120000" w="120000">
                  <a:moveTo>
                    <a:pt x="0" y="0"/>
                  </a:moveTo>
                  <a:lnTo>
                    <a:pt x="119999" y="0"/>
                  </a:lnTo>
                  <a:lnTo>
                    <a:pt x="119999" y="120000"/>
                  </a:lnTo>
                  <a:lnTo>
                    <a:pt x="0" y="120000"/>
                  </a:lnTo>
                  <a:lnTo>
                    <a:pt x="0" y="0"/>
                  </a:lnTo>
                  <a:close/>
                  <a:moveTo>
                    <a:pt x="2889" y="15000"/>
                  </a:moveTo>
                  <a:lnTo>
                    <a:pt x="2889" y="104999"/>
                  </a:lnTo>
                  <a:lnTo>
                    <a:pt x="117110" y="104999"/>
                  </a:lnTo>
                  <a:lnTo>
                    <a:pt x="117110" y="15000"/>
                  </a:lnTo>
                  <a:lnTo>
                    <a:pt x="2889" y="15000"/>
                  </a:lnTo>
                  <a:close/>
                </a:path>
              </a:pathLst>
            </a:custGeom>
            <a:solidFill>
              <a:srgbClr val="00B0F0"/>
            </a:solidFill>
            <a:ln cap="flat" cmpd="sng" w="127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79" name="Shape 1779"/>
            <p:cNvSpPr txBox="1"/>
            <p:nvPr/>
          </p:nvSpPr>
          <p:spPr>
            <a:xfrm>
              <a:off x="3860800" y="8015285"/>
              <a:ext cx="1300200" cy="2778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해당URL 요청시</a:t>
              </a:r>
            </a:p>
          </p:txBody>
        </p:sp>
      </p:grpSp>
      <p:sp>
        <p:nvSpPr>
          <p:cNvPr id="1780" name="Shape 178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Interceptor</a:t>
            </a:r>
          </a:p>
        </p:txBody>
      </p:sp>
      <p:sp>
        <p:nvSpPr>
          <p:cNvPr id="1781" name="Shape 1781"/>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 </a:t>
            </a:r>
          </a:p>
        </p:txBody>
      </p:sp>
      <p:sp>
        <p:nvSpPr>
          <p:cNvPr id="1782" name="Shape 178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783" name="Shape 1783"/>
          <p:cNvPicPr preferRelativeResize="0"/>
          <p:nvPr/>
        </p:nvPicPr>
        <p:blipFill rotWithShape="1">
          <a:blip r:embed="rId6">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7" name="Shape 1787"/>
        <p:cNvGrpSpPr/>
        <p:nvPr/>
      </p:nvGrpSpPr>
      <p:grpSpPr>
        <a:xfrm>
          <a:off x="0" y="0"/>
          <a:ext cx="0" cy="0"/>
          <a:chOff x="0" y="0"/>
          <a:chExt cx="0" cy="0"/>
        </a:xfrm>
      </p:grpSpPr>
      <p:grpSp>
        <p:nvGrpSpPr>
          <p:cNvPr id="1788" name="Shape 1788"/>
          <p:cNvGrpSpPr/>
          <p:nvPr/>
        </p:nvGrpSpPr>
        <p:grpSpPr>
          <a:xfrm>
            <a:off x="6237273" y="5867962"/>
            <a:ext cx="728380" cy="1324415"/>
            <a:chOff x="0" y="-42"/>
            <a:chExt cx="1181037048" cy="2147483642"/>
          </a:xfrm>
        </p:grpSpPr>
        <p:sp>
          <p:nvSpPr>
            <p:cNvPr id="1789" name="Shape 1789"/>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90" name="Shape 1790"/>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791" name="Shape 1791"/>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792" name="Shape 1792"/>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cxnSp>
        <p:nvCxnSpPr>
          <p:cNvPr id="1793" name="Shape 1793"/>
          <p:cNvCxnSpPr/>
          <p:nvPr/>
        </p:nvCxnSpPr>
        <p:spPr>
          <a:xfrm>
            <a:off x="1268412" y="1576387"/>
            <a:ext cx="4464000" cy="0"/>
          </a:xfrm>
          <a:prstGeom prst="straightConnector1">
            <a:avLst/>
          </a:prstGeom>
          <a:noFill/>
          <a:ln cap="flat" cmpd="sng" w="38100">
            <a:solidFill>
              <a:srgbClr val="376092"/>
            </a:solidFill>
            <a:prstDash val="solid"/>
            <a:miter/>
            <a:headEnd len="med" w="med" type="none"/>
            <a:tailEnd len="med" w="med" type="none"/>
          </a:ln>
        </p:spPr>
      </p:cxnSp>
      <p:sp>
        <p:nvSpPr>
          <p:cNvPr id="1794" name="Shape 179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1795" name="Shape 1795"/>
          <p:cNvSpPr/>
          <p:nvPr/>
        </p:nvSpPr>
        <p:spPr>
          <a:xfrm>
            <a:off x="1006475" y="5926137"/>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796" name="Shape 1796"/>
          <p:cNvSpPr/>
          <p:nvPr/>
        </p:nvSpPr>
        <p:spPr>
          <a:xfrm>
            <a:off x="1020367" y="1764522"/>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797" name="Shape 1797"/>
          <p:cNvSpPr txBox="1"/>
          <p:nvPr/>
        </p:nvSpPr>
        <p:spPr>
          <a:xfrm>
            <a:off x="996950" y="4627782"/>
            <a:ext cx="5145000" cy="10946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rgbClr val="333333"/>
              </a:buClr>
              <a:buSzPct val="25000"/>
              <a:buFont typeface="Arial"/>
              <a:buNone/>
            </a:pPr>
            <a:r>
              <a:rPr b="1" i="0" lang="en-US" sz="1000" u="none" cap="none" strike="noStrike">
                <a:solidFill>
                  <a:srgbClr val="333333"/>
                </a:solidFill>
                <a:latin typeface="Verdana"/>
                <a:ea typeface="Verdana"/>
                <a:cs typeface="Verdana"/>
                <a:sym typeface="Verdana"/>
              </a:rPr>
              <a:t>M</a:t>
            </a:r>
            <a:r>
              <a:rPr b="0" i="0" lang="en-US" sz="1000" u="none" cap="none" strike="noStrike">
                <a:solidFill>
                  <a:srgbClr val="333333"/>
                </a:solidFill>
                <a:latin typeface="Verdana"/>
                <a:ea typeface="Verdana"/>
                <a:cs typeface="Verdana"/>
                <a:sym typeface="Verdana"/>
              </a:rPr>
              <a:t>odel : 순수 POJO클래스 , 비즈니스 로직이나 데이터</a:t>
            </a:r>
          </a:p>
          <a:p>
            <a:pPr indent="0" lvl="0" marL="0" marR="0" rtl="0" algn="l">
              <a:lnSpc>
                <a:spcPct val="115000"/>
              </a:lnSpc>
              <a:spcBef>
                <a:spcPts val="0"/>
              </a:spcBef>
              <a:spcAft>
                <a:spcPts val="0"/>
              </a:spcAft>
              <a:buClr>
                <a:srgbClr val="333333"/>
              </a:buClr>
              <a:buSzPct val="25000"/>
              <a:buFont typeface="Arial"/>
              <a:buNone/>
            </a:pPr>
            <a:r>
              <a:rPr b="1" i="0" lang="en-US" sz="1000" u="none" cap="none" strike="noStrike">
                <a:solidFill>
                  <a:srgbClr val="333333"/>
                </a:solidFill>
                <a:latin typeface="Verdana"/>
                <a:ea typeface="Verdana"/>
                <a:cs typeface="Verdana"/>
                <a:sym typeface="Verdana"/>
              </a:rPr>
              <a:t>V</a:t>
            </a:r>
            <a:r>
              <a:rPr b="0" i="0" lang="en-US" sz="1000" u="none" cap="none" strike="noStrike">
                <a:solidFill>
                  <a:srgbClr val="333333"/>
                </a:solidFill>
                <a:latin typeface="Verdana"/>
                <a:ea typeface="Verdana"/>
                <a:cs typeface="Verdana"/>
                <a:sym typeface="Verdana"/>
              </a:rPr>
              <a:t>iew   : HTML,JSP,JS,CSS 등 , 화면에 출력되는부분 담당 </a:t>
            </a:r>
          </a:p>
          <a:p>
            <a:pPr indent="0" lvl="0" marL="0" marR="0" rtl="0" algn="l">
              <a:lnSpc>
                <a:spcPct val="115000"/>
              </a:lnSpc>
              <a:spcBef>
                <a:spcPts val="0"/>
              </a:spcBef>
              <a:spcAft>
                <a:spcPts val="0"/>
              </a:spcAft>
              <a:buClr>
                <a:srgbClr val="333333"/>
              </a:buClr>
              <a:buSzPct val="25000"/>
              <a:buFont typeface="Arial"/>
              <a:buNone/>
            </a:pPr>
            <a:r>
              <a:rPr b="0" i="0" lang="en-US" sz="1000" u="none" cap="none" strike="noStrike">
                <a:solidFill>
                  <a:srgbClr val="333333"/>
                </a:solidFill>
                <a:latin typeface="Verdana"/>
                <a:ea typeface="Verdana"/>
                <a:cs typeface="Verdana"/>
                <a:sym typeface="Verdana"/>
              </a:rPr>
              <a:t>클라이언트의 요청처리와 응답처리, 비즈니스 로직 처리하는 부분을 모듈화시킨 구조이다.</a:t>
            </a:r>
          </a:p>
          <a:p>
            <a:pPr indent="0" lvl="0" marL="0" marR="0" rtl="0" algn="l">
              <a:lnSpc>
                <a:spcPct val="115000"/>
              </a:lnSpc>
              <a:spcBef>
                <a:spcPts val="0"/>
              </a:spcBef>
              <a:spcAft>
                <a:spcPts val="0"/>
              </a:spcAft>
              <a:buClr>
                <a:srgbClr val="333333"/>
              </a:buClr>
              <a:buSzPct val="25000"/>
              <a:buFont typeface="Arial"/>
              <a:buNone/>
            </a:pPr>
            <a:r>
              <a:rPr b="1" i="0" lang="en-US" sz="1000" u="none" cap="none" strike="noStrike">
                <a:solidFill>
                  <a:srgbClr val="333333"/>
                </a:solidFill>
                <a:latin typeface="Verdana"/>
                <a:ea typeface="Verdana"/>
                <a:cs typeface="Verdana"/>
                <a:sym typeface="Verdana"/>
              </a:rPr>
              <a:t>C</a:t>
            </a:r>
            <a:r>
              <a:rPr b="0" i="0" lang="en-US" sz="1000" u="none" cap="none" strike="noStrike">
                <a:solidFill>
                  <a:srgbClr val="333333"/>
                </a:solidFill>
                <a:latin typeface="Verdana"/>
                <a:ea typeface="Verdana"/>
                <a:cs typeface="Verdana"/>
                <a:sym typeface="Verdana"/>
              </a:rPr>
              <a:t>ontroller: View와 Model을 통합하는 대부분의 제어로직을 담당 </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rgbClr val="333333"/>
              </a:solidFill>
              <a:latin typeface="Verdana"/>
              <a:ea typeface="Verdana"/>
              <a:cs typeface="Verdana"/>
              <a:sym typeface="Verdana"/>
            </a:endParaRPr>
          </a:p>
          <a:p>
            <a:pPr indent="0" lvl="0" marL="0" marR="0" rtl="0" algn="l">
              <a:lnSpc>
                <a:spcPct val="115000"/>
              </a:lnSpc>
              <a:spcBef>
                <a:spcPts val="0"/>
              </a:spcBef>
              <a:spcAft>
                <a:spcPts val="0"/>
              </a:spcAft>
              <a:buClr>
                <a:srgbClr val="FF0000"/>
              </a:buClr>
              <a:buSzPct val="25000"/>
              <a:buFont typeface="Arial"/>
              <a:buNone/>
            </a:pPr>
            <a:r>
              <a:rPr b="1" i="0" lang="en-US" sz="1000" u="sng" cap="none" strike="noStrike">
                <a:solidFill>
                  <a:schemeClr val="accent6"/>
                </a:solidFill>
                <a:latin typeface="Verdana"/>
                <a:ea typeface="Verdana"/>
                <a:cs typeface="Verdana"/>
                <a:sym typeface="Verdana"/>
              </a:rPr>
              <a:t>MVC1</a:t>
            </a:r>
            <a:r>
              <a:rPr b="1" i="0" lang="en-US" sz="1000" u="none" cap="none" strike="noStrike">
                <a:solidFill>
                  <a:schemeClr val="accent6"/>
                </a:solidFill>
                <a:latin typeface="Verdana"/>
                <a:ea typeface="Verdana"/>
                <a:cs typeface="Verdana"/>
                <a:sym typeface="Verdana"/>
              </a:rPr>
              <a:t>보다 느슨한 결합도를 가지며 가벼워 경량 컨테이너라고도 불린다.</a:t>
            </a:r>
          </a:p>
          <a:p>
            <a:pPr indent="0" lvl="0" marL="0" marR="0" rtl="0" algn="l">
              <a:lnSpc>
                <a:spcPct val="115000"/>
              </a:lnSpc>
              <a:spcBef>
                <a:spcPts val="0"/>
              </a:spcBef>
              <a:spcAft>
                <a:spcPts val="0"/>
              </a:spcAft>
              <a:buClr>
                <a:schemeClr val="lt1"/>
              </a:buClr>
              <a:buSzPct val="25000"/>
              <a:buFont typeface="Arial"/>
              <a:buNone/>
            </a:pPr>
            <a:br>
              <a:rPr b="0" i="0" lang="en-US" sz="1000" u="none" cap="none" strike="noStrike">
                <a:solidFill>
                  <a:schemeClr val="lt1"/>
                </a:solidFill>
                <a:latin typeface="Verdana"/>
                <a:ea typeface="Verdana"/>
                <a:cs typeface="Verdana"/>
                <a:sym typeface="Verdana"/>
              </a:rPr>
            </a:br>
          </a:p>
        </p:txBody>
      </p:sp>
      <p:sp>
        <p:nvSpPr>
          <p:cNvPr id="1798" name="Shape 1798"/>
          <p:cNvSpPr txBox="1"/>
          <p:nvPr/>
        </p:nvSpPr>
        <p:spPr>
          <a:xfrm>
            <a:off x="960437" y="6422185"/>
            <a:ext cx="5932499"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33333"/>
              </a:buClr>
              <a:buSzPct val="25000"/>
              <a:buFont typeface="Arial"/>
              <a:buNone/>
            </a:pPr>
            <a:r>
              <a:rPr b="0" i="0" lang="en-US" sz="1000" u="none" cap="none" strike="noStrike">
                <a:solidFill>
                  <a:srgbClr val="333333"/>
                </a:solidFill>
                <a:latin typeface="Verdana"/>
                <a:ea typeface="Verdana"/>
                <a:cs typeface="Verdana"/>
                <a:sym typeface="Verdana"/>
              </a:rPr>
              <a:t>처리작업의 분리로 인해 유지보수와 확장이 용이하다</a:t>
            </a:r>
          </a:p>
          <a:p>
            <a:pPr indent="0" lvl="0" marL="0" marR="0" rtl="0" algn="l">
              <a:lnSpc>
                <a:spcPct val="100000"/>
              </a:lnSpc>
              <a:spcBef>
                <a:spcPts val="0"/>
              </a:spcBef>
              <a:spcAft>
                <a:spcPts val="0"/>
              </a:spcAft>
              <a:buClr>
                <a:schemeClr val="lt1"/>
              </a:buClr>
              <a:buFont typeface="Arial"/>
              <a:buNone/>
            </a:pPr>
            <a:r>
              <a:t/>
            </a:r>
            <a:endParaRPr b="0" i="0" sz="1000" u="none" cap="none" strike="noStrike">
              <a:solidFill>
                <a:schemeClr val="lt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chemeClr val="lt1"/>
              </a:solidFill>
              <a:latin typeface="Verdana"/>
              <a:ea typeface="Verdana"/>
              <a:cs typeface="Verdana"/>
              <a:sym typeface="Verdana"/>
            </a:endParaRPr>
          </a:p>
        </p:txBody>
      </p:sp>
      <p:pic>
        <p:nvPicPr>
          <p:cNvPr id="1799" name="Shape 1799"/>
          <p:cNvPicPr preferRelativeResize="0"/>
          <p:nvPr/>
        </p:nvPicPr>
        <p:blipFill rotWithShape="1">
          <a:blip r:embed="rId3">
            <a:alphaModFix/>
          </a:blip>
          <a:srcRect b="0" l="0" r="0" t="0"/>
          <a:stretch/>
        </p:blipFill>
        <p:spPr>
          <a:xfrm>
            <a:off x="996950" y="2240174"/>
            <a:ext cx="4926299" cy="2354099"/>
          </a:xfrm>
          <a:prstGeom prst="rect">
            <a:avLst/>
          </a:prstGeom>
          <a:noFill/>
          <a:ln>
            <a:noFill/>
          </a:ln>
        </p:spPr>
      </p:pic>
      <p:pic>
        <p:nvPicPr>
          <p:cNvPr id="1800" name="Shape 1800"/>
          <p:cNvPicPr preferRelativeResize="0"/>
          <p:nvPr/>
        </p:nvPicPr>
        <p:blipFill rotWithShape="1">
          <a:blip r:embed="rId4">
            <a:alphaModFix/>
          </a:blip>
          <a:srcRect b="0" l="0" r="0" t="0"/>
          <a:stretch/>
        </p:blipFill>
        <p:spPr>
          <a:xfrm>
            <a:off x="4162500" y="930337"/>
            <a:ext cx="1569899" cy="566699"/>
          </a:xfrm>
          <a:prstGeom prst="rect">
            <a:avLst/>
          </a:prstGeom>
          <a:noFill/>
          <a:ln>
            <a:noFill/>
          </a:ln>
        </p:spPr>
      </p:pic>
      <p:sp>
        <p:nvSpPr>
          <p:cNvPr id="1801" name="Shape 1801"/>
          <p:cNvSpPr/>
          <p:nvPr/>
        </p:nvSpPr>
        <p:spPr>
          <a:xfrm>
            <a:off x="1006475" y="6831010"/>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grpSp>
        <p:nvGrpSpPr>
          <p:cNvPr id="1802" name="Shape 1802"/>
          <p:cNvGrpSpPr/>
          <p:nvPr/>
        </p:nvGrpSpPr>
        <p:grpSpPr>
          <a:xfrm>
            <a:off x="760970" y="7254847"/>
            <a:ext cx="5272236" cy="1690946"/>
            <a:chOff x="457200" y="7331060"/>
            <a:chExt cx="5896037" cy="1927224"/>
          </a:xfrm>
        </p:grpSpPr>
        <p:pic>
          <p:nvPicPr>
            <p:cNvPr id="1803" name="Shape 1803"/>
            <p:cNvPicPr preferRelativeResize="0"/>
            <p:nvPr/>
          </p:nvPicPr>
          <p:blipFill rotWithShape="1">
            <a:blip r:embed="rId5">
              <a:alphaModFix/>
            </a:blip>
            <a:srcRect b="0" l="0" r="0" t="0"/>
            <a:stretch/>
          </p:blipFill>
          <p:spPr>
            <a:xfrm>
              <a:off x="681037" y="7608885"/>
              <a:ext cx="2819400" cy="1649399"/>
            </a:xfrm>
            <a:prstGeom prst="rect">
              <a:avLst/>
            </a:prstGeom>
            <a:noFill/>
            <a:ln>
              <a:noFill/>
            </a:ln>
          </p:spPr>
        </p:pic>
        <p:sp>
          <p:nvSpPr>
            <p:cNvPr id="1804" name="Shape 1804"/>
            <p:cNvSpPr txBox="1"/>
            <p:nvPr/>
          </p:nvSpPr>
          <p:spPr>
            <a:xfrm>
              <a:off x="2285200" y="7331060"/>
              <a:ext cx="936600" cy="277800"/>
            </a:xfrm>
            <a:prstGeom prst="rect">
              <a:avLst/>
            </a:prstGeom>
            <a:solidFill>
              <a:srgbClr val="FFC00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Controller</a:t>
              </a:r>
            </a:p>
          </p:txBody>
        </p:sp>
        <p:sp>
          <p:nvSpPr>
            <p:cNvPr id="1805" name="Shape 1805"/>
            <p:cNvSpPr/>
            <p:nvPr/>
          </p:nvSpPr>
          <p:spPr>
            <a:xfrm>
              <a:off x="730250" y="8401050"/>
              <a:ext cx="2316299" cy="471599"/>
            </a:xfrm>
            <a:custGeom>
              <a:pathLst>
                <a:path extrusionOk="0" h="120000" w="120000">
                  <a:moveTo>
                    <a:pt x="0" y="0"/>
                  </a:moveTo>
                  <a:lnTo>
                    <a:pt x="120000" y="0"/>
                  </a:lnTo>
                  <a:lnTo>
                    <a:pt x="120000" y="120000"/>
                  </a:lnTo>
                  <a:lnTo>
                    <a:pt x="0" y="120000"/>
                  </a:lnTo>
                  <a:lnTo>
                    <a:pt x="0" y="0"/>
                  </a:lnTo>
                  <a:close/>
                  <a:moveTo>
                    <a:pt x="3053" y="15000"/>
                  </a:moveTo>
                  <a:lnTo>
                    <a:pt x="3053" y="105000"/>
                  </a:lnTo>
                  <a:lnTo>
                    <a:pt x="116946" y="105000"/>
                  </a:lnTo>
                  <a:lnTo>
                    <a:pt x="116946" y="15000"/>
                  </a:lnTo>
                  <a:lnTo>
                    <a:pt x="3053" y="15000"/>
                  </a:lnTo>
                  <a:close/>
                </a:path>
              </a:pathLst>
            </a:custGeom>
            <a:solidFill>
              <a:srgbClr val="00B0F0"/>
            </a:solidFill>
            <a:ln cap="flat" cmpd="sng" w="9525">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806" name="Shape 1806"/>
            <p:cNvSpPr txBox="1"/>
            <p:nvPr/>
          </p:nvSpPr>
          <p:spPr>
            <a:xfrm>
              <a:off x="457200" y="8170860"/>
              <a:ext cx="615900" cy="2778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Model</a:t>
              </a:r>
            </a:p>
          </p:txBody>
        </p:sp>
        <p:pic>
          <p:nvPicPr>
            <p:cNvPr id="1807" name="Shape 1807"/>
            <p:cNvPicPr preferRelativeResize="0"/>
            <p:nvPr/>
          </p:nvPicPr>
          <p:blipFill rotWithShape="1">
            <a:blip r:embed="rId6">
              <a:alphaModFix/>
            </a:blip>
            <a:srcRect b="0" l="0" r="0" t="0"/>
            <a:stretch/>
          </p:blipFill>
          <p:spPr>
            <a:xfrm>
              <a:off x="3454400" y="7499350"/>
              <a:ext cx="2567100" cy="1758900"/>
            </a:xfrm>
            <a:prstGeom prst="rect">
              <a:avLst/>
            </a:prstGeom>
            <a:noFill/>
            <a:ln>
              <a:noFill/>
            </a:ln>
          </p:spPr>
        </p:pic>
        <p:sp>
          <p:nvSpPr>
            <p:cNvPr id="1808" name="Shape 1808"/>
            <p:cNvSpPr/>
            <p:nvPr/>
          </p:nvSpPr>
          <p:spPr>
            <a:xfrm>
              <a:off x="3860800" y="7713660"/>
              <a:ext cx="2331900" cy="595200"/>
            </a:xfrm>
            <a:custGeom>
              <a:pathLst>
                <a:path extrusionOk="0" h="120000" w="120000">
                  <a:moveTo>
                    <a:pt x="0" y="0"/>
                  </a:moveTo>
                  <a:lnTo>
                    <a:pt x="120000" y="0"/>
                  </a:lnTo>
                  <a:lnTo>
                    <a:pt x="120000" y="120000"/>
                  </a:lnTo>
                  <a:lnTo>
                    <a:pt x="0" y="120000"/>
                  </a:lnTo>
                  <a:lnTo>
                    <a:pt x="0" y="0"/>
                  </a:lnTo>
                  <a:close/>
                  <a:moveTo>
                    <a:pt x="3829" y="15000"/>
                  </a:moveTo>
                  <a:lnTo>
                    <a:pt x="3829" y="105000"/>
                  </a:lnTo>
                  <a:lnTo>
                    <a:pt x="116170" y="105000"/>
                  </a:lnTo>
                  <a:lnTo>
                    <a:pt x="116170" y="15000"/>
                  </a:lnTo>
                  <a:lnTo>
                    <a:pt x="3829" y="15000"/>
                  </a:lnTo>
                  <a:close/>
                </a:path>
              </a:pathLst>
            </a:custGeom>
            <a:solidFill>
              <a:srgbClr val="E978AC"/>
            </a:solidFill>
            <a:ln cap="flat" cmpd="sng" w="254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809" name="Shape 1809"/>
            <p:cNvSpPr txBox="1"/>
            <p:nvPr/>
          </p:nvSpPr>
          <p:spPr>
            <a:xfrm>
              <a:off x="5837237" y="7461250"/>
              <a:ext cx="516000" cy="277800"/>
            </a:xfrm>
            <a:prstGeom prst="rect">
              <a:avLst/>
            </a:prstGeom>
            <a:solidFill>
              <a:srgbClr val="E978A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View</a:t>
              </a:r>
            </a:p>
          </p:txBody>
        </p:sp>
        <p:sp>
          <p:nvSpPr>
            <p:cNvPr id="1810" name="Shape 1810"/>
            <p:cNvSpPr/>
            <p:nvPr/>
          </p:nvSpPr>
          <p:spPr>
            <a:xfrm>
              <a:off x="730175" y="7595011"/>
              <a:ext cx="2316299" cy="277800"/>
            </a:xfrm>
            <a:custGeom>
              <a:pathLst>
                <a:path extrusionOk="0" h="120000" w="120000">
                  <a:moveTo>
                    <a:pt x="0" y="0"/>
                  </a:moveTo>
                  <a:lnTo>
                    <a:pt x="120000" y="0"/>
                  </a:lnTo>
                  <a:lnTo>
                    <a:pt x="120000" y="120000"/>
                  </a:lnTo>
                  <a:lnTo>
                    <a:pt x="0" y="120000"/>
                  </a:lnTo>
                  <a:lnTo>
                    <a:pt x="0" y="0"/>
                  </a:lnTo>
                  <a:close/>
                  <a:moveTo>
                    <a:pt x="3053" y="15000"/>
                  </a:moveTo>
                  <a:lnTo>
                    <a:pt x="3053" y="105000"/>
                  </a:lnTo>
                  <a:lnTo>
                    <a:pt x="116946" y="105000"/>
                  </a:lnTo>
                  <a:lnTo>
                    <a:pt x="116946" y="15000"/>
                  </a:lnTo>
                  <a:lnTo>
                    <a:pt x="3053" y="15000"/>
                  </a:lnTo>
                  <a:close/>
                </a:path>
              </a:pathLst>
            </a:custGeom>
            <a:solidFill>
              <a:srgbClr val="FFC000"/>
            </a:solidFill>
            <a:ln cap="flat" cmpd="sng" w="9525">
              <a:solidFill>
                <a:srgbClr val="FFC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811" name="Shape 1811"/>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(3)  MVC</a:t>
            </a:r>
          </a:p>
        </p:txBody>
      </p:sp>
      <p:pic>
        <p:nvPicPr>
          <p:cNvPr id="1812" name="Shape 1812"/>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813" name="Shape 1813"/>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7" name="Shape 1817"/>
        <p:cNvGrpSpPr/>
        <p:nvPr/>
      </p:nvGrpSpPr>
      <p:grpSpPr>
        <a:xfrm>
          <a:off x="0" y="0"/>
          <a:ext cx="0" cy="0"/>
          <a:chOff x="0" y="0"/>
          <a:chExt cx="0" cy="0"/>
        </a:xfrm>
      </p:grpSpPr>
      <p:cxnSp>
        <p:nvCxnSpPr>
          <p:cNvPr id="1818" name="Shape 1818"/>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819" name="Shape 181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1820" name="Shape 1820"/>
          <p:cNvPicPr preferRelativeResize="0"/>
          <p:nvPr/>
        </p:nvPicPr>
        <p:blipFill rotWithShape="1">
          <a:blip r:embed="rId3">
            <a:alphaModFix/>
          </a:blip>
          <a:srcRect b="0" l="0" r="0" t="0"/>
          <a:stretch/>
        </p:blipFill>
        <p:spPr>
          <a:xfrm>
            <a:off x="4162500" y="930337"/>
            <a:ext cx="1569899" cy="566699"/>
          </a:xfrm>
          <a:prstGeom prst="rect">
            <a:avLst/>
          </a:prstGeom>
          <a:noFill/>
          <a:ln>
            <a:noFill/>
          </a:ln>
        </p:spPr>
      </p:pic>
      <p:sp>
        <p:nvSpPr>
          <p:cNvPr id="1821" name="Shape 1821"/>
          <p:cNvSpPr/>
          <p:nvPr/>
        </p:nvSpPr>
        <p:spPr>
          <a:xfrm>
            <a:off x="1073150" y="175577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822" name="Shape 1822"/>
          <p:cNvSpPr/>
          <p:nvPr/>
        </p:nvSpPr>
        <p:spPr>
          <a:xfrm>
            <a:off x="1065212" y="286543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823" name="Shape 1823"/>
          <p:cNvSpPr txBox="1"/>
          <p:nvPr/>
        </p:nvSpPr>
        <p:spPr>
          <a:xfrm>
            <a:off x="1098550" y="2305050"/>
            <a:ext cx="5826000" cy="4619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Maven은 프로젝트 객체모델(Project Objet Model)이라는 개념을 바탕으로 프로젝</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트 의존성, 라이브러리 관리, 프로젝트 생명주기 관리 기능들을 제공하는 관리도구</a:t>
            </a:r>
          </a:p>
        </p:txBody>
      </p:sp>
      <p:sp>
        <p:nvSpPr>
          <p:cNvPr id="1824" name="Shape 1824"/>
          <p:cNvSpPr txBox="1"/>
          <p:nvPr/>
        </p:nvSpPr>
        <p:spPr>
          <a:xfrm>
            <a:off x="1035050" y="3368675"/>
            <a:ext cx="5894400" cy="4619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Pom.xml을 통해 dependency에 라이브러리를 추가하게되면 의존성체크를 하여 자</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동으로 라이브러리를 추가해준다.</a:t>
            </a:r>
          </a:p>
        </p:txBody>
      </p:sp>
      <p:sp>
        <p:nvSpPr>
          <p:cNvPr id="1825" name="Shape 1825"/>
          <p:cNvSpPr/>
          <p:nvPr/>
        </p:nvSpPr>
        <p:spPr>
          <a:xfrm>
            <a:off x="1065212" y="3944937"/>
            <a:ext cx="2714700"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Ant 와 Maven의 차이점</a:t>
            </a:r>
          </a:p>
        </p:txBody>
      </p:sp>
      <p:pic>
        <p:nvPicPr>
          <p:cNvPr id="1826" name="Shape 1826"/>
          <p:cNvPicPr preferRelativeResize="0"/>
          <p:nvPr/>
        </p:nvPicPr>
        <p:blipFill rotWithShape="1">
          <a:blip r:embed="rId4">
            <a:alphaModFix/>
          </a:blip>
          <a:srcRect b="0" l="0" r="0" t="0"/>
          <a:stretch/>
        </p:blipFill>
        <p:spPr>
          <a:xfrm>
            <a:off x="3606800" y="3913187"/>
            <a:ext cx="2344799" cy="516000"/>
          </a:xfrm>
          <a:prstGeom prst="rect">
            <a:avLst/>
          </a:prstGeom>
          <a:noFill/>
          <a:ln>
            <a:noFill/>
          </a:ln>
        </p:spPr>
      </p:pic>
      <p:sp>
        <p:nvSpPr>
          <p:cNvPr id="1827" name="Shape 1827"/>
          <p:cNvSpPr txBox="1"/>
          <p:nvPr/>
        </p:nvSpPr>
        <p:spPr>
          <a:xfrm>
            <a:off x="1109662" y="4462462"/>
            <a:ext cx="5604000" cy="10160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 . 앤트는 공통적인 프로젝트 디렉토리 구조와 </a:t>
            </a:r>
            <a:r>
              <a:rPr b="1" i="0" lang="en-US" sz="1000" u="none" cap="none" strike="noStrike">
                <a:solidFill>
                  <a:schemeClr val="accent6"/>
                </a:solidFill>
                <a:latin typeface="Verdana"/>
                <a:ea typeface="Verdana"/>
                <a:cs typeface="Verdana"/>
                <a:sym typeface="Verdana"/>
              </a:rPr>
              <a:t>같은 공식적인 관례를 가지고 </a:t>
            </a:r>
          </a:p>
          <a:p>
            <a:pPr indent="0" lvl="0" marL="0" marR="0" rtl="0" algn="l">
              <a:lnSpc>
                <a:spcPct val="115000"/>
              </a:lnSpc>
              <a:spcBef>
                <a:spcPts val="0"/>
              </a:spcBef>
              <a:spcAft>
                <a:spcPts val="0"/>
              </a:spcAft>
              <a:buClr>
                <a:srgbClr val="FF0000"/>
              </a:buClr>
              <a:buSzPct val="25000"/>
              <a:buFont typeface="Arial"/>
              <a:buNone/>
            </a:pPr>
            <a:r>
              <a:rPr b="1" i="0" lang="en-US" sz="1000" u="none" cap="none" strike="noStrike">
                <a:solidFill>
                  <a:schemeClr val="accent6"/>
                </a:solidFill>
                <a:latin typeface="Verdana"/>
                <a:ea typeface="Verdana"/>
                <a:cs typeface="Verdana"/>
                <a:sym typeface="Verdana"/>
              </a:rPr>
              <a:t>있지 않으며</a:t>
            </a:r>
            <a:r>
              <a:rPr b="0" i="0" lang="en-US" sz="1000" u="none" cap="none" strike="noStrike">
                <a:solidFill>
                  <a:schemeClr val="dk1"/>
                </a:solidFill>
                <a:latin typeface="Verdana"/>
                <a:ea typeface="Verdana"/>
                <a:cs typeface="Verdana"/>
                <a:sym typeface="Verdana"/>
              </a:rPr>
              <a:t>, 어디에서 소스를 찾을 수 있고, 어디에 산출물을 두어야 하는</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지 정확하게 명시하여야 한다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메이븐은 어디에 소스코드가 있는지, 바이트 코드는 target/classes에 위치시</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키고, target안에 JAR 파일을 생산한다는 것을 이미 알고 있다.</a:t>
            </a:r>
          </a:p>
        </p:txBody>
      </p:sp>
      <p:sp>
        <p:nvSpPr>
          <p:cNvPr id="1828" name="Shape 1828"/>
          <p:cNvSpPr txBox="1"/>
          <p:nvPr/>
        </p:nvSpPr>
        <p:spPr>
          <a:xfrm>
            <a:off x="1076325" y="5410200"/>
            <a:ext cx="5313300" cy="12002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앤트는 </a:t>
            </a:r>
            <a:r>
              <a:rPr b="1" i="0" lang="en-US" sz="1000" u="none" cap="none" strike="noStrike">
                <a:solidFill>
                  <a:schemeClr val="accent6"/>
                </a:solidFill>
                <a:latin typeface="Verdana"/>
                <a:ea typeface="Verdana"/>
                <a:cs typeface="Verdana"/>
                <a:sym typeface="Verdana"/>
              </a:rPr>
              <a:t>절차적</a:t>
            </a:r>
            <a:r>
              <a:rPr b="0" i="0" lang="en-US" sz="1000" u="none" cap="none" strike="noStrike">
                <a:solidFill>
                  <a:schemeClr val="dk1"/>
                </a:solidFill>
                <a:latin typeface="Verdana"/>
                <a:ea typeface="Verdana"/>
                <a:cs typeface="Verdana"/>
                <a:sym typeface="Verdana"/>
              </a:rPr>
              <a:t>이며 항상 앤트에게 '컴파일하고 복사하고 압축한다'와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같이 무엇을 언제할것인지 정확하게 알려주어야 한다.</a:t>
            </a:r>
            <a:br>
              <a:rPr b="0" i="0" lang="en-US" sz="1000" u="none" cap="none" strike="noStrike">
                <a:solidFill>
                  <a:schemeClr val="dk1"/>
                </a:solidFill>
                <a:latin typeface="Verdana"/>
                <a:ea typeface="Verdana"/>
                <a:cs typeface="Verdana"/>
                <a:sym typeface="Verdana"/>
              </a:rPr>
            </a:br>
            <a:r>
              <a:rPr b="0" i="0" lang="en-US" sz="1000" u="none" cap="none" strike="noStrike">
                <a:solidFill>
                  <a:schemeClr val="dk1"/>
                </a:solidFill>
                <a:latin typeface="Verdana"/>
                <a:ea typeface="Verdana"/>
                <a:cs typeface="Verdana"/>
                <a:sym typeface="Verdana"/>
              </a:rPr>
              <a:t>- 메이븐은 </a:t>
            </a:r>
            <a:r>
              <a:rPr b="1" i="0" lang="en-US" sz="1000" u="none" cap="none" strike="noStrike">
                <a:solidFill>
                  <a:schemeClr val="accent6"/>
                </a:solidFill>
                <a:latin typeface="Verdana"/>
                <a:ea typeface="Verdana"/>
                <a:cs typeface="Verdana"/>
                <a:sym typeface="Verdana"/>
              </a:rPr>
              <a:t>선언적</a:t>
            </a:r>
            <a:r>
              <a:rPr b="0" i="0" lang="en-US" sz="1000" u="none" cap="none" strike="noStrike">
                <a:solidFill>
                  <a:schemeClr val="dk1"/>
                </a:solidFill>
                <a:latin typeface="Verdana"/>
                <a:ea typeface="Verdana"/>
                <a:cs typeface="Verdana"/>
                <a:sym typeface="Verdana"/>
              </a:rPr>
              <a:t>이다. pom.xml 파일을 생성하고 기본 디렉토리안에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소스를 위치시키는 것이 해야할 것의 전부이다. 메이븐이 알아서 처리한다.</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이와같은 점을 토대로 유지관리에 용이한 Maven을 선택했다.</a:t>
            </a:r>
          </a:p>
        </p:txBody>
      </p:sp>
      <p:pic>
        <p:nvPicPr>
          <p:cNvPr id="1829" name="Shape 1829"/>
          <p:cNvPicPr preferRelativeResize="0"/>
          <p:nvPr/>
        </p:nvPicPr>
        <p:blipFill rotWithShape="1">
          <a:blip r:embed="rId5">
            <a:alphaModFix/>
          </a:blip>
          <a:srcRect b="0" l="0" r="0" t="0"/>
          <a:stretch/>
        </p:blipFill>
        <p:spPr>
          <a:xfrm>
            <a:off x="1185849" y="7172460"/>
            <a:ext cx="2358000" cy="1895700"/>
          </a:xfrm>
          <a:prstGeom prst="rect">
            <a:avLst/>
          </a:prstGeom>
          <a:noFill/>
          <a:ln>
            <a:noFill/>
          </a:ln>
        </p:spPr>
      </p:pic>
      <p:pic>
        <p:nvPicPr>
          <p:cNvPr id="1830" name="Shape 1830"/>
          <p:cNvPicPr preferRelativeResize="0"/>
          <p:nvPr/>
        </p:nvPicPr>
        <p:blipFill rotWithShape="1">
          <a:blip r:embed="rId6">
            <a:alphaModFix/>
          </a:blip>
          <a:srcRect b="0" l="0" r="0" t="0"/>
          <a:stretch/>
        </p:blipFill>
        <p:spPr>
          <a:xfrm>
            <a:off x="3530101" y="7147725"/>
            <a:ext cx="2440800" cy="1964999"/>
          </a:xfrm>
          <a:prstGeom prst="rect">
            <a:avLst/>
          </a:prstGeom>
          <a:noFill/>
          <a:ln>
            <a:noFill/>
          </a:ln>
        </p:spPr>
      </p:pic>
      <p:sp>
        <p:nvSpPr>
          <p:cNvPr id="1831" name="Shape 1831"/>
          <p:cNvSpPr/>
          <p:nvPr/>
        </p:nvSpPr>
        <p:spPr>
          <a:xfrm>
            <a:off x="1109662" y="6573835"/>
            <a:ext cx="10730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sp>
        <p:nvSpPr>
          <p:cNvPr id="1832" name="Shape 1832"/>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(4)  Maven</a:t>
            </a:r>
          </a:p>
        </p:txBody>
      </p:sp>
      <p:grpSp>
        <p:nvGrpSpPr>
          <p:cNvPr id="1833" name="Shape 1833"/>
          <p:cNvGrpSpPr/>
          <p:nvPr/>
        </p:nvGrpSpPr>
        <p:grpSpPr>
          <a:xfrm>
            <a:off x="1079" y="5726198"/>
            <a:ext cx="728380" cy="1679463"/>
            <a:chOff x="0" y="0"/>
            <a:chExt cx="1181743196" cy="2147483647"/>
          </a:xfrm>
        </p:grpSpPr>
        <p:sp>
          <p:nvSpPr>
            <p:cNvPr id="1834" name="Shape 1834"/>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835" name="Shape 1835"/>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836" name="Shape 1836"/>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1837" name="Shape 1837"/>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838" name="Shape 1838"/>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839" name="Shape 1839"/>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3" name="Shape 1843"/>
        <p:cNvGrpSpPr/>
        <p:nvPr/>
      </p:nvGrpSpPr>
      <p:grpSpPr>
        <a:xfrm>
          <a:off x="0" y="0"/>
          <a:ext cx="0" cy="0"/>
          <a:chOff x="0" y="0"/>
          <a:chExt cx="0" cy="0"/>
        </a:xfrm>
      </p:grpSpPr>
      <p:grpSp>
        <p:nvGrpSpPr>
          <p:cNvPr id="1844" name="Shape 1844"/>
          <p:cNvGrpSpPr/>
          <p:nvPr/>
        </p:nvGrpSpPr>
        <p:grpSpPr>
          <a:xfrm>
            <a:off x="1080" y="5934060"/>
            <a:ext cx="728379" cy="1471601"/>
            <a:chOff x="0" y="0"/>
            <a:chExt cx="2147483647" cy="2147483647"/>
          </a:xfrm>
        </p:grpSpPr>
        <p:sp>
          <p:nvSpPr>
            <p:cNvPr id="1845" name="Shape 1845"/>
            <p:cNvSpPr txBox="1"/>
            <p:nvPr/>
          </p:nvSpPr>
          <p:spPr>
            <a:xfrm>
              <a:off x="123178475" y="0"/>
              <a:ext cx="1743049808" cy="55613978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846" name="Shape 1846"/>
            <p:cNvCxnSpPr/>
            <p:nvPr/>
          </p:nvCxnSpPr>
          <p:spPr>
            <a:xfrm>
              <a:off x="376123575" y="701029847"/>
              <a:ext cx="1008382417" cy="0"/>
            </a:xfrm>
            <a:prstGeom prst="straightConnector1">
              <a:avLst/>
            </a:prstGeom>
            <a:noFill/>
            <a:ln cap="flat" cmpd="sng" w="25400">
              <a:solidFill>
                <a:schemeClr val="lt1"/>
              </a:solidFill>
              <a:prstDash val="solid"/>
              <a:miter/>
              <a:headEnd len="med" w="med" type="none"/>
              <a:tailEnd len="med" w="med" type="none"/>
            </a:ln>
          </p:spPr>
        </p:cxnSp>
        <p:sp>
          <p:nvSpPr>
            <p:cNvPr id="1847" name="Shape 1847"/>
            <p:cNvSpPr txBox="1"/>
            <p:nvPr/>
          </p:nvSpPr>
          <p:spPr>
            <a:xfrm>
              <a:off x="0" y="800602946"/>
              <a:ext cx="2147483647" cy="13468807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cxnSp>
        <p:nvCxnSpPr>
          <p:cNvPr id="1848" name="Shape 1848"/>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849" name="Shape 184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1850" name="Shape 1850"/>
          <p:cNvPicPr preferRelativeResize="0"/>
          <p:nvPr/>
        </p:nvPicPr>
        <p:blipFill rotWithShape="1">
          <a:blip r:embed="rId3">
            <a:alphaModFix/>
          </a:blip>
          <a:srcRect b="0" l="0" r="0" t="0"/>
          <a:stretch/>
        </p:blipFill>
        <p:spPr>
          <a:xfrm>
            <a:off x="1044099" y="4552917"/>
            <a:ext cx="3341626" cy="1208394"/>
          </a:xfrm>
          <a:prstGeom prst="rect">
            <a:avLst/>
          </a:prstGeom>
          <a:noFill/>
          <a:ln>
            <a:noFill/>
          </a:ln>
        </p:spPr>
      </p:pic>
      <p:pic>
        <p:nvPicPr>
          <p:cNvPr id="1851" name="Shape 1851"/>
          <p:cNvPicPr preferRelativeResize="0"/>
          <p:nvPr/>
        </p:nvPicPr>
        <p:blipFill rotWithShape="1">
          <a:blip r:embed="rId4">
            <a:alphaModFix/>
          </a:blip>
          <a:srcRect b="0" l="0" r="0" t="0"/>
          <a:stretch/>
        </p:blipFill>
        <p:spPr>
          <a:xfrm>
            <a:off x="2431908" y="5631730"/>
            <a:ext cx="3528508" cy="1576967"/>
          </a:xfrm>
          <a:prstGeom prst="rect">
            <a:avLst/>
          </a:prstGeom>
          <a:noFill/>
          <a:ln>
            <a:noFill/>
          </a:ln>
        </p:spPr>
      </p:pic>
      <p:sp>
        <p:nvSpPr>
          <p:cNvPr id="1852" name="Shape 1852"/>
          <p:cNvSpPr/>
          <p:nvPr/>
        </p:nvSpPr>
        <p:spPr>
          <a:xfrm>
            <a:off x="1077912" y="1782760"/>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853" name="Shape 1853"/>
          <p:cNvSpPr/>
          <p:nvPr/>
        </p:nvSpPr>
        <p:spPr>
          <a:xfrm>
            <a:off x="1077912" y="2823985"/>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pic>
        <p:nvPicPr>
          <p:cNvPr id="1854" name="Shape 1854"/>
          <p:cNvPicPr preferRelativeResize="0"/>
          <p:nvPr/>
        </p:nvPicPr>
        <p:blipFill rotWithShape="1">
          <a:blip r:embed="rId5">
            <a:alphaModFix/>
          </a:blip>
          <a:srcRect b="0" l="0" r="0" t="0"/>
          <a:stretch/>
        </p:blipFill>
        <p:spPr>
          <a:xfrm>
            <a:off x="4091075" y="930337"/>
            <a:ext cx="1569899" cy="566699"/>
          </a:xfrm>
          <a:prstGeom prst="rect">
            <a:avLst/>
          </a:prstGeom>
          <a:noFill/>
          <a:ln>
            <a:noFill/>
          </a:ln>
        </p:spPr>
      </p:pic>
      <p:sp>
        <p:nvSpPr>
          <p:cNvPr id="1855" name="Shape 1855"/>
          <p:cNvSpPr txBox="1"/>
          <p:nvPr/>
        </p:nvSpPr>
        <p:spPr>
          <a:xfrm>
            <a:off x="1034250" y="2152650"/>
            <a:ext cx="6707099" cy="6911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34495E"/>
              </a:buClr>
              <a:buSzPct val="25000"/>
              <a:buFont typeface="Verdana"/>
              <a:buNone/>
            </a:pPr>
            <a:r>
              <a:rPr b="0" i="0" lang="en-US" sz="1000" u="none" cap="none" strike="noStrike">
                <a:solidFill>
                  <a:srgbClr val="34495E"/>
                </a:solidFill>
                <a:highlight>
                  <a:srgbClr val="FFFFFF"/>
                </a:highlight>
                <a:latin typeface="Verdana"/>
                <a:ea typeface="Verdana"/>
                <a:cs typeface="Verdana"/>
                <a:sym typeface="Verdana"/>
              </a:rPr>
              <a:t>스프링 리턴을 뷰가 아닌 json 형식으로 리턴</a:t>
            </a:r>
          </a:p>
          <a:p>
            <a:pPr indent="0" lvl="0" marL="0" marR="0" rtl="0" algn="l">
              <a:lnSpc>
                <a:spcPct val="115000"/>
              </a:lnSpc>
              <a:spcBef>
                <a:spcPts val="0"/>
              </a:spcBef>
              <a:spcAft>
                <a:spcPts val="0"/>
              </a:spcAft>
              <a:buClr>
                <a:srgbClr val="34495E"/>
              </a:buClr>
              <a:buSzPct val="25000"/>
              <a:buFont typeface="Verdana"/>
              <a:buNone/>
            </a:pPr>
            <a:r>
              <a:rPr b="0" i="0" lang="en-US" sz="1000" u="none" cap="none" strike="noStrike">
                <a:solidFill>
                  <a:srgbClr val="34495E"/>
                </a:solidFill>
                <a:highlight>
                  <a:srgbClr val="FFFFFF"/>
                </a:highlight>
                <a:latin typeface="Verdana"/>
                <a:ea typeface="Verdana"/>
                <a:cs typeface="Verdana"/>
                <a:sym typeface="Verdana"/>
              </a:rPr>
              <a:t>jackson 라이브러리를 사용하면 간단히 객체, 맵등을 json 형식으로 리턴이 가능</a:t>
            </a:r>
          </a:p>
        </p:txBody>
      </p:sp>
      <p:sp>
        <p:nvSpPr>
          <p:cNvPr id="1856" name="Shape 1856"/>
          <p:cNvSpPr txBox="1"/>
          <p:nvPr/>
        </p:nvSpPr>
        <p:spPr>
          <a:xfrm>
            <a:off x="1001700" y="3043036"/>
            <a:ext cx="5651400" cy="10586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highlight>
                  <a:srgbClr val="FFFFFF"/>
                </a:highlight>
                <a:latin typeface="Verdana"/>
                <a:ea typeface="Verdana"/>
                <a:cs typeface="Verdana"/>
                <a:sym typeface="Verdana"/>
              </a:rPr>
              <a:t>뷰에서 데이터가 JSON 형식으로 컨트롤러에 이동되어 사용하는 경우, 이 때 넘어온 데이터를 다시 객체로 파싱하고 Ajax 비동기 통신을하는데 특별한 설정이없어서 편리했다.</a:t>
            </a:r>
          </a:p>
        </p:txBody>
      </p:sp>
      <p:sp>
        <p:nvSpPr>
          <p:cNvPr id="1857" name="Shape 1857"/>
          <p:cNvSpPr/>
          <p:nvPr/>
        </p:nvSpPr>
        <p:spPr>
          <a:xfrm>
            <a:off x="1071562" y="3865210"/>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  적용예시</a:t>
            </a:r>
          </a:p>
        </p:txBody>
      </p:sp>
      <p:pic>
        <p:nvPicPr>
          <p:cNvPr id="1858" name="Shape 1858"/>
          <p:cNvPicPr preferRelativeResize="0"/>
          <p:nvPr/>
        </p:nvPicPr>
        <p:blipFill rotWithShape="1">
          <a:blip r:embed="rId6">
            <a:alphaModFix/>
          </a:blip>
          <a:srcRect b="0" l="0" r="0" t="0"/>
          <a:stretch/>
        </p:blipFill>
        <p:spPr>
          <a:xfrm>
            <a:off x="976299" y="7329475"/>
            <a:ext cx="5033974" cy="1844600"/>
          </a:xfrm>
          <a:prstGeom prst="rect">
            <a:avLst/>
          </a:prstGeom>
          <a:noFill/>
          <a:ln>
            <a:noFill/>
          </a:ln>
        </p:spPr>
      </p:pic>
      <p:sp>
        <p:nvSpPr>
          <p:cNvPr id="1859" name="Shape 1859"/>
          <p:cNvSpPr txBox="1"/>
          <p:nvPr/>
        </p:nvSpPr>
        <p:spPr>
          <a:xfrm>
            <a:off x="3695500" y="8027675"/>
            <a:ext cx="2314800" cy="836099"/>
          </a:xfrm>
          <a:prstGeom prst="rect">
            <a:avLst/>
          </a:prstGeom>
          <a:solidFill>
            <a:srgbClr val="00B0F0"/>
          </a:solid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FFFFFF"/>
              </a:buClr>
              <a:buSzPct val="25000"/>
              <a:buFont typeface="Arial"/>
              <a:buNone/>
            </a:pPr>
            <a:r>
              <a:rPr b="1" i="0" lang="en-US" sz="1000" u="none" cap="none" strike="noStrike">
                <a:solidFill>
                  <a:srgbClr val="FFFFFF"/>
                </a:solidFill>
                <a:latin typeface="Arial"/>
                <a:ea typeface="Arial"/>
                <a:cs typeface="Arial"/>
                <a:sym typeface="Arial"/>
              </a:rPr>
              <a:t>메서드에 @ResponseBody가 선언되어있으면 return 되는값은 view를 통해서 출력되는 것이 아니라 Response Body에 직접쓰여지게된다</a:t>
            </a:r>
            <a:r>
              <a:rPr b="1" i="0" lang="en-US" sz="1000" u="none" cap="none" strike="noStrike">
                <a:solidFill>
                  <a:srgbClr val="000000"/>
                </a:solidFill>
                <a:latin typeface="Arial"/>
                <a:ea typeface="Arial"/>
                <a:cs typeface="Arial"/>
                <a:sym typeface="Arial"/>
              </a:rPr>
              <a:t>.</a:t>
            </a:r>
          </a:p>
        </p:txBody>
      </p:sp>
      <p:sp>
        <p:nvSpPr>
          <p:cNvPr id="1860" name="Shape 1860"/>
          <p:cNvSpPr/>
          <p:nvPr/>
        </p:nvSpPr>
        <p:spPr>
          <a:xfrm>
            <a:off x="2544908" y="6097562"/>
            <a:ext cx="825599" cy="1430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highlight>
                <a:srgbClr val="0000FF"/>
              </a:highlight>
              <a:latin typeface="Arial"/>
              <a:ea typeface="Arial"/>
              <a:cs typeface="Arial"/>
              <a:sym typeface="Arial"/>
            </a:endParaRPr>
          </a:p>
        </p:txBody>
      </p:sp>
      <p:sp>
        <p:nvSpPr>
          <p:cNvPr id="1861" name="Shape 1861"/>
          <p:cNvSpPr txBox="1"/>
          <p:nvPr/>
        </p:nvSpPr>
        <p:spPr>
          <a:xfrm>
            <a:off x="3370273" y="5934650"/>
            <a:ext cx="1990800" cy="306299"/>
          </a:xfrm>
          <a:prstGeom prst="rect">
            <a:avLst/>
          </a:prstGeom>
          <a:solidFill>
            <a:srgbClr val="00B0F0"/>
          </a:solidFill>
          <a:ln cap="flat" cmpd="sng" w="9525">
            <a:solidFill>
              <a:srgbClr val="00B0F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Ajax로 Json을 받아와 비동기 통신</a:t>
            </a:r>
          </a:p>
        </p:txBody>
      </p:sp>
      <p:sp>
        <p:nvSpPr>
          <p:cNvPr id="1862" name="Shape 1862"/>
          <p:cNvSpPr/>
          <p:nvPr/>
        </p:nvSpPr>
        <p:spPr>
          <a:xfrm>
            <a:off x="2092974" y="5152007"/>
            <a:ext cx="1095600" cy="2477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highlight>
                <a:srgbClr val="0000FF"/>
              </a:highlight>
              <a:latin typeface="Arial"/>
              <a:ea typeface="Arial"/>
              <a:cs typeface="Arial"/>
              <a:sym typeface="Arial"/>
            </a:endParaRPr>
          </a:p>
        </p:txBody>
      </p:sp>
      <p:sp>
        <p:nvSpPr>
          <p:cNvPr id="1863" name="Shape 1863"/>
          <p:cNvSpPr txBox="1"/>
          <p:nvPr/>
        </p:nvSpPr>
        <p:spPr>
          <a:xfrm>
            <a:off x="2810099" y="5323596"/>
            <a:ext cx="1390200" cy="247799"/>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Jackson 라이브러리 선언</a:t>
            </a:r>
          </a:p>
        </p:txBody>
      </p:sp>
      <p:sp>
        <p:nvSpPr>
          <p:cNvPr id="1864" name="Shape 1864"/>
          <p:cNvSpPr/>
          <p:nvPr/>
        </p:nvSpPr>
        <p:spPr>
          <a:xfrm>
            <a:off x="1310828" y="7574814"/>
            <a:ext cx="840599" cy="1895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highlight>
                <a:srgbClr val="0000FF"/>
              </a:highlight>
              <a:latin typeface="Arial"/>
              <a:ea typeface="Arial"/>
              <a:cs typeface="Arial"/>
              <a:sym typeface="Arial"/>
            </a:endParaRPr>
          </a:p>
        </p:txBody>
      </p:sp>
      <p:sp>
        <p:nvSpPr>
          <p:cNvPr id="1865" name="Shape 1865"/>
          <p:cNvSpPr txBox="1"/>
          <p:nvPr/>
        </p:nvSpPr>
        <p:spPr>
          <a:xfrm>
            <a:off x="4309525" y="4213850"/>
            <a:ext cx="2225999" cy="1441799"/>
          </a:xfrm>
          <a:prstGeom prst="rect">
            <a:avLst/>
          </a:prstGeom>
          <a:solidFill>
            <a:schemeClr val="lt1"/>
          </a:solidFill>
          <a:ln>
            <a:noFill/>
          </a:ln>
        </p:spPr>
        <p:txBody>
          <a:bodyPr anchorCtr="0" anchor="ctr" bIns="91425" lIns="91425" rIns="91425" tIns="91425">
            <a:noAutofit/>
          </a:bodyPr>
          <a:lstStyle/>
          <a:p>
            <a:pPr indent="0" lvl="0" marL="0" marR="0" rtl="0" algn="just">
              <a:lnSpc>
                <a:spcPct val="150000"/>
              </a:lnSpc>
              <a:spcBef>
                <a:spcPts val="0"/>
              </a:spcBef>
              <a:spcAft>
                <a:spcPts val="0"/>
              </a:spcAft>
              <a:buClr>
                <a:srgbClr val="FF6C00"/>
              </a:buClr>
              <a:buSzPct val="25000"/>
              <a:buFont typeface="Arial"/>
              <a:buNone/>
            </a:pPr>
            <a:r>
              <a:rPr b="1" i="0" lang="en-US" sz="1000" u="none" cap="none" strike="noStrike">
                <a:solidFill>
                  <a:srgbClr val="FF6C00"/>
                </a:solidFill>
                <a:highlight>
                  <a:srgbClr val="FFFFFF"/>
                </a:highlight>
                <a:latin typeface="Arial"/>
                <a:ea typeface="Arial"/>
                <a:cs typeface="Arial"/>
                <a:sym typeface="Arial"/>
              </a:rPr>
              <a:t>JSon이란?</a:t>
            </a:r>
          </a:p>
          <a:p>
            <a:pPr indent="0" lvl="0" marL="0" marR="0" rtl="0" algn="just">
              <a:lnSpc>
                <a:spcPct val="150000"/>
              </a:lnSpc>
              <a:spcBef>
                <a:spcPts val="0"/>
              </a:spcBef>
              <a:spcAft>
                <a:spcPts val="0"/>
              </a:spcAft>
              <a:buClr>
                <a:srgbClr val="FF6C00"/>
              </a:buClr>
              <a:buSzPct val="25000"/>
              <a:buFont typeface="Arial"/>
              <a:buNone/>
            </a:pPr>
            <a:r>
              <a:rPr b="0" i="0" lang="en-US" sz="1000" u="none" cap="none" strike="noStrike">
                <a:solidFill>
                  <a:srgbClr val="FF6C00"/>
                </a:solidFill>
                <a:highlight>
                  <a:srgbClr val="FFFFFF"/>
                </a:highlight>
                <a:latin typeface="Arial"/>
                <a:ea typeface="Arial"/>
                <a:cs typeface="Arial"/>
                <a:sym typeface="Arial"/>
              </a:rPr>
              <a:t>JSON</a:t>
            </a:r>
            <a:r>
              <a:rPr b="0" i="0" lang="en-US" sz="1000" u="none" cap="none" strike="noStrike">
                <a:solidFill>
                  <a:srgbClr val="785C25"/>
                </a:solidFill>
                <a:highlight>
                  <a:srgbClr val="FFFFFF"/>
                </a:highlight>
                <a:latin typeface="Arial"/>
                <a:ea typeface="Arial"/>
                <a:cs typeface="Arial"/>
                <a:sym typeface="Arial"/>
              </a:rPr>
              <a:t>은 </a:t>
            </a:r>
            <a:r>
              <a:rPr b="0" i="0" lang="en-US" sz="1000" u="none" cap="none" strike="noStrike">
                <a:solidFill>
                  <a:srgbClr val="FF6C00"/>
                </a:solidFill>
                <a:highlight>
                  <a:srgbClr val="FFFFFF"/>
                </a:highlight>
                <a:latin typeface="Arial"/>
                <a:ea typeface="Arial"/>
                <a:cs typeface="Arial"/>
                <a:sym typeface="Arial"/>
              </a:rPr>
              <a:t>JavaScript Object Notation</a:t>
            </a:r>
            <a:r>
              <a:rPr b="0" i="0" lang="en-US" sz="1000" u="none" cap="none" strike="noStrike">
                <a:solidFill>
                  <a:srgbClr val="785C25"/>
                </a:solidFill>
                <a:highlight>
                  <a:srgbClr val="FFFFFF"/>
                </a:highlight>
                <a:latin typeface="Arial"/>
                <a:ea typeface="Arial"/>
                <a:cs typeface="Arial"/>
                <a:sym typeface="Arial"/>
              </a:rPr>
              <a:t>으로 데이터 교환포맷의 일종이다.</a:t>
            </a:r>
          </a:p>
          <a:p>
            <a:pPr indent="0" lvl="0" marL="0" marR="0" rtl="0" algn="just">
              <a:lnSpc>
                <a:spcPct val="150000"/>
              </a:lnSpc>
              <a:spcBef>
                <a:spcPts val="0"/>
              </a:spcBef>
              <a:spcAft>
                <a:spcPts val="0"/>
              </a:spcAft>
              <a:buClr>
                <a:srgbClr val="FF6C00"/>
              </a:buClr>
              <a:buSzPct val="25000"/>
              <a:buFont typeface="Arial"/>
              <a:buNone/>
            </a:pPr>
            <a:r>
              <a:rPr b="0" i="0" lang="en-US" sz="1000" u="none" cap="none" strike="noStrike">
                <a:solidFill>
                  <a:srgbClr val="FF6C00"/>
                </a:solidFill>
                <a:highlight>
                  <a:srgbClr val="FFFFFF"/>
                </a:highlight>
                <a:latin typeface="Arial"/>
                <a:ea typeface="Arial"/>
                <a:cs typeface="Arial"/>
                <a:sym typeface="Arial"/>
              </a:rPr>
              <a:t>XML에 비해 경량화된 데이터 교환포맷</a:t>
            </a:r>
            <a:r>
              <a:rPr b="0" i="0" lang="en-US" sz="1000" u="none" cap="none" strike="noStrike">
                <a:solidFill>
                  <a:srgbClr val="785C25"/>
                </a:solidFill>
                <a:highlight>
                  <a:srgbClr val="FFFFFF"/>
                </a:highlight>
                <a:latin typeface="Arial"/>
                <a:ea typeface="Arial"/>
                <a:cs typeface="Arial"/>
                <a:sym typeface="Arial"/>
              </a:rPr>
              <a:t>으</a:t>
            </a:r>
          </a:p>
        </p:txBody>
      </p:sp>
      <p:sp>
        <p:nvSpPr>
          <p:cNvPr id="1866" name="Shape 186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(5)  Jackson</a:t>
            </a:r>
          </a:p>
        </p:txBody>
      </p:sp>
      <p:grpSp>
        <p:nvGrpSpPr>
          <p:cNvPr id="1867" name="Shape 1867"/>
          <p:cNvGrpSpPr/>
          <p:nvPr/>
        </p:nvGrpSpPr>
        <p:grpSpPr>
          <a:xfrm>
            <a:off x="6234826" y="5878899"/>
            <a:ext cx="728380" cy="1324415"/>
            <a:chOff x="0" y="-42"/>
            <a:chExt cx="1181037048" cy="2147483642"/>
          </a:xfrm>
        </p:grpSpPr>
        <p:sp>
          <p:nvSpPr>
            <p:cNvPr id="1868" name="Shape 1868"/>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869" name="Shape 1869"/>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870" name="Shape 1870"/>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871" name="Shape 1871"/>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872" name="Shape 1872"/>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873" name="Shape 1873"/>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grpSp>
        <p:nvGrpSpPr>
          <p:cNvPr id="157" name="Shape 157"/>
          <p:cNvGrpSpPr/>
          <p:nvPr/>
        </p:nvGrpSpPr>
        <p:grpSpPr>
          <a:xfrm>
            <a:off x="6234796" y="1221174"/>
            <a:ext cx="728380" cy="1324415"/>
            <a:chOff x="0" y="-42"/>
            <a:chExt cx="1181037048" cy="2147483642"/>
          </a:xfrm>
        </p:grpSpPr>
        <p:sp>
          <p:nvSpPr>
            <p:cNvPr id="158" name="Shape 158"/>
            <p:cNvSpPr/>
            <p:nvPr/>
          </p:nvSpPr>
          <p:spPr>
            <a:xfrm rot="-5400000">
              <a:off x="-553057040"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F4969E"/>
            </a:solidFill>
            <a:ln cap="flat" cmpd="sng" w="25400">
              <a:solidFill>
                <a:srgbClr val="F4969E"/>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59" name="Shape 159"/>
            <p:cNvSpPr txBox="1"/>
            <p:nvPr/>
          </p:nvSpPr>
          <p:spPr>
            <a:xfrm>
              <a:off x="111211900" y="82752425"/>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01</a:t>
              </a:r>
            </a:p>
          </p:txBody>
        </p:sp>
        <p:cxnSp>
          <p:nvCxnSpPr>
            <p:cNvPr id="160" name="Shape 160"/>
            <p:cNvCxnSpPr/>
            <p:nvPr/>
          </p:nvCxnSpPr>
          <p:spPr>
            <a:xfrm>
              <a:off x="249928875" y="8898812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61" name="Shape 161"/>
            <p:cNvSpPr txBox="1"/>
            <p:nvPr/>
          </p:nvSpPr>
          <p:spPr>
            <a:xfrm>
              <a:off x="0" y="1034287500"/>
              <a:ext cx="1181037048"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주제</a:t>
              </a:r>
            </a:p>
          </p:txBody>
        </p:sp>
      </p:grpSp>
      <p:cxnSp>
        <p:nvCxnSpPr>
          <p:cNvPr id="162" name="Shape 162"/>
          <p:cNvCxnSpPr/>
          <p:nvPr/>
        </p:nvCxnSpPr>
        <p:spPr>
          <a:xfrm>
            <a:off x="1268412" y="1568450"/>
            <a:ext cx="4464000" cy="0"/>
          </a:xfrm>
          <a:prstGeom prst="straightConnector1">
            <a:avLst/>
          </a:prstGeom>
          <a:noFill/>
          <a:ln cap="flat" cmpd="sng" w="38100">
            <a:solidFill>
              <a:srgbClr val="F4969E"/>
            </a:solidFill>
            <a:prstDash val="solid"/>
            <a:miter/>
            <a:headEnd len="med" w="med" type="none"/>
            <a:tailEnd len="med" w="med" type="none"/>
          </a:ln>
        </p:spPr>
      </p:cxnSp>
      <p:sp>
        <p:nvSpPr>
          <p:cNvPr id="163" name="Shape 163"/>
          <p:cNvSpPr txBox="1"/>
          <p:nvPr/>
        </p:nvSpPr>
        <p:spPr>
          <a:xfrm>
            <a:off x="1484645" y="616218"/>
            <a:ext cx="3697799"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1-3. 시스템 소개</a:t>
            </a:r>
          </a:p>
        </p:txBody>
      </p:sp>
      <p:sp>
        <p:nvSpPr>
          <p:cNvPr id="164" name="Shape 164"/>
          <p:cNvSpPr txBox="1"/>
          <p:nvPr/>
        </p:nvSpPr>
        <p:spPr>
          <a:xfrm>
            <a:off x="1052500" y="1127125"/>
            <a:ext cx="27126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(2) 스터디 검색</a:t>
            </a:r>
          </a:p>
        </p:txBody>
      </p:sp>
      <p:pic>
        <p:nvPicPr>
          <p:cNvPr id="165" name="Shape 165"/>
          <p:cNvPicPr preferRelativeResize="0"/>
          <p:nvPr/>
        </p:nvPicPr>
        <p:blipFill rotWithShape="1">
          <a:blip r:embed="rId3">
            <a:alphaModFix/>
          </a:blip>
          <a:srcRect b="0" l="0" r="0" t="0"/>
          <a:stretch/>
        </p:blipFill>
        <p:spPr>
          <a:xfrm>
            <a:off x="1235287" y="5909525"/>
            <a:ext cx="4645450" cy="2813374"/>
          </a:xfrm>
          <a:prstGeom prst="rect">
            <a:avLst/>
          </a:prstGeom>
          <a:noFill/>
          <a:ln>
            <a:noFill/>
          </a:ln>
        </p:spPr>
      </p:pic>
      <p:pic>
        <p:nvPicPr>
          <p:cNvPr id="166" name="Shape 166"/>
          <p:cNvPicPr preferRelativeResize="0"/>
          <p:nvPr/>
        </p:nvPicPr>
        <p:blipFill rotWithShape="1">
          <a:blip r:embed="rId4">
            <a:alphaModFix/>
          </a:blip>
          <a:srcRect b="0" l="0" r="0" t="0"/>
          <a:stretch/>
        </p:blipFill>
        <p:spPr>
          <a:xfrm>
            <a:off x="2553111" y="8925375"/>
            <a:ext cx="2162174" cy="381000"/>
          </a:xfrm>
          <a:prstGeom prst="rect">
            <a:avLst/>
          </a:prstGeom>
          <a:noFill/>
          <a:ln>
            <a:noFill/>
          </a:ln>
        </p:spPr>
      </p:pic>
      <p:pic>
        <p:nvPicPr>
          <p:cNvPr id="167" name="Shape 167"/>
          <p:cNvPicPr preferRelativeResize="0"/>
          <p:nvPr/>
        </p:nvPicPr>
        <p:blipFill rotWithShape="1">
          <a:blip r:embed="rId5">
            <a:alphaModFix/>
          </a:blip>
          <a:srcRect b="0" l="0" r="0" t="0"/>
          <a:stretch/>
        </p:blipFill>
        <p:spPr>
          <a:xfrm>
            <a:off x="1276574" y="1896599"/>
            <a:ext cx="4406900" cy="3253826"/>
          </a:xfrm>
          <a:prstGeom prst="rect">
            <a:avLst/>
          </a:prstGeom>
          <a:noFill/>
          <a:ln>
            <a:noFill/>
          </a:ln>
        </p:spPr>
      </p:pic>
      <p:pic>
        <p:nvPicPr>
          <p:cNvPr id="168" name="Shape 168"/>
          <p:cNvPicPr preferRelativeResize="0"/>
          <p:nvPr/>
        </p:nvPicPr>
        <p:blipFill rotWithShape="1">
          <a:blip r:embed="rId6">
            <a:alphaModFix/>
          </a:blip>
          <a:srcRect b="0" l="0" r="0" t="0"/>
          <a:stretch/>
        </p:blipFill>
        <p:spPr>
          <a:xfrm>
            <a:off x="2476911" y="5312825"/>
            <a:ext cx="2162174" cy="381000"/>
          </a:xfrm>
          <a:prstGeom prst="rect">
            <a:avLst/>
          </a:prstGeom>
          <a:noFill/>
          <a:ln>
            <a:noFill/>
          </a:ln>
        </p:spPr>
      </p:pic>
      <p:pic>
        <p:nvPicPr>
          <p:cNvPr id="169" name="Shape 169"/>
          <p:cNvPicPr preferRelativeResize="0"/>
          <p:nvPr/>
        </p:nvPicPr>
        <p:blipFill rotWithShape="1">
          <a:blip r:embed="rId7">
            <a:alphaModFix/>
          </a:blip>
          <a:srcRect b="0" l="0" r="0" t="0"/>
          <a:stretch/>
        </p:blipFill>
        <p:spPr>
          <a:xfrm>
            <a:off x="4809705" y="9329589"/>
            <a:ext cx="1990724" cy="371474"/>
          </a:xfrm>
          <a:prstGeom prst="rect">
            <a:avLst/>
          </a:prstGeom>
          <a:noFill/>
          <a:ln>
            <a:noFill/>
          </a:ln>
        </p:spPr>
      </p:pic>
      <p:sp>
        <p:nvSpPr>
          <p:cNvPr id="170" name="Shape 170"/>
          <p:cNvSpPr txBox="1"/>
          <p:nvPr>
            <p:ph idx="12" type="sldNum"/>
          </p:nvPr>
        </p:nvSpPr>
        <p:spPr>
          <a:xfrm>
            <a:off x="5890132" y="910678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7" name="Shape 1877"/>
        <p:cNvGrpSpPr/>
        <p:nvPr/>
      </p:nvGrpSpPr>
      <p:grpSpPr>
        <a:xfrm>
          <a:off x="0" y="0"/>
          <a:ext cx="0" cy="0"/>
          <a:chOff x="0" y="0"/>
          <a:chExt cx="0" cy="0"/>
        </a:xfrm>
      </p:grpSpPr>
      <p:cxnSp>
        <p:nvCxnSpPr>
          <p:cNvPr id="1878" name="Shape 1878"/>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pic>
        <p:nvPicPr>
          <p:cNvPr id="1879" name="Shape 1879"/>
          <p:cNvPicPr preferRelativeResize="0"/>
          <p:nvPr/>
        </p:nvPicPr>
        <p:blipFill rotWithShape="1">
          <a:blip r:embed="rId3">
            <a:alphaModFix/>
          </a:blip>
          <a:srcRect b="0" l="0" r="0" t="0"/>
          <a:stretch/>
        </p:blipFill>
        <p:spPr>
          <a:xfrm>
            <a:off x="4099900" y="930337"/>
            <a:ext cx="1569899" cy="566699"/>
          </a:xfrm>
          <a:prstGeom prst="rect">
            <a:avLst/>
          </a:prstGeom>
          <a:noFill/>
          <a:ln>
            <a:noFill/>
          </a:ln>
        </p:spPr>
      </p:pic>
      <p:sp>
        <p:nvSpPr>
          <p:cNvPr id="1880" name="Shape 1880"/>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1881" name="Shape 1881"/>
          <p:cNvSpPr txBox="1"/>
          <p:nvPr/>
        </p:nvSpPr>
        <p:spPr>
          <a:xfrm>
            <a:off x="917575" y="2123272"/>
            <a:ext cx="6593700" cy="10320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Object Relational Mapping(ORM) Framework의 한 종류로서, </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latin typeface="Verdana"/>
                <a:ea typeface="Verdana"/>
                <a:cs typeface="Verdana"/>
                <a:sym typeface="Verdana"/>
              </a:rPr>
              <a:t>SQL 실행 결과를 Java Beans 혹은 Map객체에 Mapping해주는 Persistence 솔루션으로 </a:t>
            </a:r>
          </a:p>
          <a:p>
            <a:pPr indent="0" lvl="0" marL="0" marR="0" rtl="0" algn="l">
              <a:lnSpc>
                <a:spcPct val="115000"/>
              </a:lnSpc>
              <a:spcBef>
                <a:spcPts val="0"/>
              </a:spcBef>
              <a:spcAft>
                <a:spcPts val="0"/>
              </a:spcAft>
              <a:buClr>
                <a:schemeClr val="accent6"/>
              </a:buClr>
              <a:buSzPct val="25000"/>
              <a:buFont typeface="Verdana"/>
              <a:buNone/>
            </a:pPr>
            <a:r>
              <a:rPr b="1" i="0" lang="en-US" sz="1000" u="none" cap="none" strike="noStrike">
                <a:solidFill>
                  <a:schemeClr val="accent6"/>
                </a:solidFill>
                <a:latin typeface="Verdana"/>
                <a:ea typeface="Verdana"/>
                <a:cs typeface="Verdana"/>
                <a:sym typeface="Verdana"/>
              </a:rPr>
              <a:t>SQL문을 소스코드가 아닌 XML로 따로 분리</a:t>
            </a:r>
            <a:r>
              <a:rPr b="0" i="0" lang="en-US" sz="1000" u="none" cap="none" strike="noStrike">
                <a:solidFill>
                  <a:schemeClr val="dk1"/>
                </a:solidFill>
                <a:latin typeface="Verdana"/>
                <a:ea typeface="Verdana"/>
                <a:cs typeface="Verdana"/>
                <a:sym typeface="Verdana"/>
              </a:rPr>
              <a:t>해서 관리하도록 지원하는(영속성) Framework이다. </a:t>
            </a:r>
          </a:p>
        </p:txBody>
      </p:sp>
      <p:sp>
        <p:nvSpPr>
          <p:cNvPr id="1882" name="Shape 1882"/>
          <p:cNvSpPr/>
          <p:nvPr/>
        </p:nvSpPr>
        <p:spPr>
          <a:xfrm>
            <a:off x="996950" y="1852611"/>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883" name="Shape 1883"/>
          <p:cNvSpPr/>
          <p:nvPr/>
        </p:nvSpPr>
        <p:spPr>
          <a:xfrm>
            <a:off x="993775" y="3068636"/>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884" name="Shape 1884"/>
          <p:cNvSpPr txBox="1"/>
          <p:nvPr/>
        </p:nvSpPr>
        <p:spPr>
          <a:xfrm>
            <a:off x="917575" y="3461925"/>
            <a:ext cx="5881800" cy="5222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SQL문을 XML 파일로 분리시켜서 JAVA 객체와 구별되므로 유지보수가 용이하다. </a:t>
            </a:r>
          </a:p>
        </p:txBody>
      </p:sp>
      <p:sp>
        <p:nvSpPr>
          <p:cNvPr id="1885" name="Shape 1885"/>
          <p:cNvSpPr/>
          <p:nvPr/>
        </p:nvSpPr>
        <p:spPr>
          <a:xfrm>
            <a:off x="996950" y="4032262"/>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rgbClr val="FFFFFF"/>
                </a:solidFill>
                <a:latin typeface="Arial"/>
                <a:ea typeface="Arial"/>
                <a:cs typeface="Arial"/>
                <a:sym typeface="Arial"/>
              </a:rPr>
              <a:t>적용예시</a:t>
            </a:r>
          </a:p>
        </p:txBody>
      </p:sp>
      <p:pic>
        <p:nvPicPr>
          <p:cNvPr id="1886" name="Shape 1886"/>
          <p:cNvPicPr preferRelativeResize="0"/>
          <p:nvPr/>
        </p:nvPicPr>
        <p:blipFill rotWithShape="1">
          <a:blip r:embed="rId4">
            <a:alphaModFix/>
          </a:blip>
          <a:srcRect b="0" l="0" r="0" t="0"/>
          <a:stretch/>
        </p:blipFill>
        <p:spPr>
          <a:xfrm>
            <a:off x="949833" y="4977860"/>
            <a:ext cx="1369894" cy="1099427"/>
          </a:xfrm>
          <a:prstGeom prst="rect">
            <a:avLst/>
          </a:prstGeom>
          <a:noFill/>
          <a:ln>
            <a:noFill/>
          </a:ln>
        </p:spPr>
      </p:pic>
      <p:pic>
        <p:nvPicPr>
          <p:cNvPr id="1887" name="Shape 1887"/>
          <p:cNvPicPr preferRelativeResize="0"/>
          <p:nvPr/>
        </p:nvPicPr>
        <p:blipFill rotWithShape="1">
          <a:blip r:embed="rId5">
            <a:alphaModFix/>
          </a:blip>
          <a:srcRect b="0" l="0" r="0" t="0"/>
          <a:stretch/>
        </p:blipFill>
        <p:spPr>
          <a:xfrm>
            <a:off x="936375" y="6741759"/>
            <a:ext cx="4881573" cy="881359"/>
          </a:xfrm>
          <a:prstGeom prst="rect">
            <a:avLst/>
          </a:prstGeom>
          <a:noFill/>
          <a:ln>
            <a:noFill/>
          </a:ln>
        </p:spPr>
      </p:pic>
      <p:pic>
        <p:nvPicPr>
          <p:cNvPr id="1888" name="Shape 1888"/>
          <p:cNvPicPr preferRelativeResize="0"/>
          <p:nvPr/>
        </p:nvPicPr>
        <p:blipFill rotWithShape="1">
          <a:blip r:embed="rId6">
            <a:alphaModFix/>
          </a:blip>
          <a:srcRect b="0" l="0" r="0" t="0"/>
          <a:stretch/>
        </p:blipFill>
        <p:spPr>
          <a:xfrm>
            <a:off x="1001561" y="8249635"/>
            <a:ext cx="4753548" cy="686900"/>
          </a:xfrm>
          <a:prstGeom prst="rect">
            <a:avLst/>
          </a:prstGeom>
          <a:noFill/>
          <a:ln>
            <a:noFill/>
          </a:ln>
        </p:spPr>
      </p:pic>
      <p:pic>
        <p:nvPicPr>
          <p:cNvPr id="1889" name="Shape 1889"/>
          <p:cNvPicPr preferRelativeResize="0"/>
          <p:nvPr/>
        </p:nvPicPr>
        <p:blipFill rotWithShape="1">
          <a:blip r:embed="rId7">
            <a:alphaModFix/>
          </a:blip>
          <a:srcRect b="0" l="0" r="0" t="0"/>
          <a:stretch/>
        </p:blipFill>
        <p:spPr>
          <a:xfrm>
            <a:off x="3176746" y="7642032"/>
            <a:ext cx="381030" cy="498236"/>
          </a:xfrm>
          <a:prstGeom prst="rect">
            <a:avLst/>
          </a:prstGeom>
          <a:noFill/>
          <a:ln>
            <a:noFill/>
          </a:ln>
        </p:spPr>
      </p:pic>
      <p:pic>
        <p:nvPicPr>
          <p:cNvPr id="1890" name="Shape 1890"/>
          <p:cNvPicPr preferRelativeResize="0"/>
          <p:nvPr/>
        </p:nvPicPr>
        <p:blipFill rotWithShape="1">
          <a:blip r:embed="rId8">
            <a:alphaModFix/>
          </a:blip>
          <a:srcRect b="0" l="0" r="0" t="0"/>
          <a:stretch/>
        </p:blipFill>
        <p:spPr>
          <a:xfrm>
            <a:off x="2549626" y="4939642"/>
            <a:ext cx="3268332" cy="881359"/>
          </a:xfrm>
          <a:prstGeom prst="rect">
            <a:avLst/>
          </a:prstGeom>
          <a:noFill/>
          <a:ln>
            <a:noFill/>
          </a:ln>
        </p:spPr>
      </p:pic>
      <p:pic>
        <p:nvPicPr>
          <p:cNvPr id="1891" name="Shape 1891"/>
          <p:cNvPicPr preferRelativeResize="0"/>
          <p:nvPr/>
        </p:nvPicPr>
        <p:blipFill rotWithShape="1">
          <a:blip r:embed="rId7">
            <a:alphaModFix/>
          </a:blip>
          <a:srcRect b="0" l="0" r="0" t="0"/>
          <a:stretch/>
        </p:blipFill>
        <p:spPr>
          <a:xfrm>
            <a:off x="3176746" y="6272475"/>
            <a:ext cx="381030" cy="498236"/>
          </a:xfrm>
          <a:prstGeom prst="rect">
            <a:avLst/>
          </a:prstGeom>
          <a:noFill/>
          <a:ln>
            <a:noFill/>
          </a:ln>
        </p:spPr>
      </p:pic>
      <p:pic>
        <p:nvPicPr>
          <p:cNvPr id="1892" name="Shape 1892"/>
          <p:cNvPicPr preferRelativeResize="0"/>
          <p:nvPr/>
        </p:nvPicPr>
        <p:blipFill rotWithShape="1">
          <a:blip r:embed="rId9">
            <a:alphaModFix/>
          </a:blip>
          <a:srcRect b="0" l="0" r="0" t="0"/>
          <a:stretch/>
        </p:blipFill>
        <p:spPr>
          <a:xfrm>
            <a:off x="2622675" y="5928880"/>
            <a:ext cx="2986370" cy="227154"/>
          </a:xfrm>
          <a:prstGeom prst="rect">
            <a:avLst/>
          </a:prstGeom>
          <a:noFill/>
          <a:ln>
            <a:noFill/>
          </a:ln>
        </p:spPr>
      </p:pic>
      <p:sp>
        <p:nvSpPr>
          <p:cNvPr id="1893" name="Shape 1893"/>
          <p:cNvSpPr/>
          <p:nvPr/>
        </p:nvSpPr>
        <p:spPr>
          <a:xfrm>
            <a:off x="3674067" y="8140267"/>
            <a:ext cx="2391899" cy="227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000" u="none" cap="none" strike="noStrike">
                <a:solidFill>
                  <a:srgbClr val="FFFFFF"/>
                </a:solidFill>
                <a:latin typeface="Verdana"/>
                <a:ea typeface="Verdana"/>
                <a:cs typeface="Verdana"/>
                <a:sym typeface="Verdana"/>
              </a:rPr>
              <a:t>소스코드와 SQL쿼리를 분리해서 관리 </a:t>
            </a:r>
          </a:p>
        </p:txBody>
      </p:sp>
      <p:sp>
        <p:nvSpPr>
          <p:cNvPr id="1894" name="Shape 1894"/>
          <p:cNvSpPr/>
          <p:nvPr/>
        </p:nvSpPr>
        <p:spPr>
          <a:xfrm>
            <a:off x="4459523" y="4654537"/>
            <a:ext cx="1369800" cy="227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000" u="none" cap="none" strike="noStrike">
                <a:solidFill>
                  <a:srgbClr val="FFFFFF"/>
                </a:solidFill>
                <a:latin typeface="Verdana"/>
                <a:ea typeface="Verdana"/>
                <a:cs typeface="Verdana"/>
                <a:sym typeface="Verdana"/>
              </a:rPr>
              <a:t>XML을 통한 설정</a:t>
            </a:r>
          </a:p>
        </p:txBody>
      </p:sp>
      <p:sp>
        <p:nvSpPr>
          <p:cNvPr id="1895" name="Shape 189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(6)  Mybatis</a:t>
            </a:r>
          </a:p>
        </p:txBody>
      </p:sp>
      <p:grpSp>
        <p:nvGrpSpPr>
          <p:cNvPr id="1896" name="Shape 1896"/>
          <p:cNvGrpSpPr/>
          <p:nvPr/>
        </p:nvGrpSpPr>
        <p:grpSpPr>
          <a:xfrm>
            <a:off x="1079" y="5726198"/>
            <a:ext cx="728380" cy="1679463"/>
            <a:chOff x="0" y="0"/>
            <a:chExt cx="1181743196" cy="2147483647"/>
          </a:xfrm>
        </p:grpSpPr>
        <p:sp>
          <p:nvSpPr>
            <p:cNvPr id="1897" name="Shape 1897"/>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898" name="Shape 1898"/>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899" name="Shape 1899"/>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1900" name="Shape 1900"/>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901" name="Shape 190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902" name="Shape 1902"/>
          <p:cNvPicPr preferRelativeResize="0"/>
          <p:nvPr/>
        </p:nvPicPr>
        <p:blipFill rotWithShape="1">
          <a:blip r:embed="rId10">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6" name="Shape 1906"/>
        <p:cNvGrpSpPr/>
        <p:nvPr/>
      </p:nvGrpSpPr>
      <p:grpSpPr>
        <a:xfrm>
          <a:off x="0" y="0"/>
          <a:ext cx="0" cy="0"/>
          <a:chOff x="0" y="0"/>
          <a:chExt cx="0" cy="0"/>
        </a:xfrm>
      </p:grpSpPr>
      <p:cxnSp>
        <p:nvCxnSpPr>
          <p:cNvPr id="1907" name="Shape 1907"/>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908" name="Shape 190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1909" name="Shape 1909"/>
          <p:cNvSpPr txBox="1"/>
          <p:nvPr/>
        </p:nvSpPr>
        <p:spPr>
          <a:xfrm>
            <a:off x="993775" y="2101050"/>
            <a:ext cx="6418200" cy="8745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highlight>
                  <a:srgbClr val="FFFFFF"/>
                </a:highlight>
                <a:latin typeface="Verdana"/>
                <a:ea typeface="Verdana"/>
                <a:cs typeface="Verdana"/>
                <a:sym typeface="Verdana"/>
              </a:rPr>
              <a:t>일련의 작업들이 모두 제대로 수행이 되었다면 Commit 시키고, 만약 중간에 어떠한 에러가 발생하였다면 </a:t>
            </a:r>
          </a:p>
          <a:p>
            <a:pPr indent="0" lvl="0" marL="0" marR="0" rtl="0" algn="l">
              <a:lnSpc>
                <a:spcPct val="115000"/>
              </a:lnSpc>
              <a:spcBef>
                <a:spcPts val="0"/>
              </a:spcBef>
              <a:spcAft>
                <a:spcPts val="0"/>
              </a:spcAft>
              <a:buClr>
                <a:schemeClr val="dk1"/>
              </a:buClr>
              <a:buSzPct val="25000"/>
              <a:buFont typeface="Verdana"/>
              <a:buNone/>
            </a:pPr>
            <a:r>
              <a:rPr b="0" i="0" lang="en-US" sz="1000" u="none" cap="none" strike="noStrike">
                <a:solidFill>
                  <a:schemeClr val="dk1"/>
                </a:solidFill>
                <a:highlight>
                  <a:srgbClr val="FFFFFF"/>
                </a:highlight>
                <a:latin typeface="Verdana"/>
                <a:ea typeface="Verdana"/>
                <a:cs typeface="Verdana"/>
                <a:sym typeface="Verdana"/>
              </a:rPr>
              <a:t>그 일련의 작업들을 모두 없었던 것으로 하는 것을 말합니다. </a:t>
            </a:r>
            <a:r>
              <a:rPr b="0" i="0" lang="en-US" sz="1050" u="none" cap="none" strike="noStrike">
                <a:solidFill>
                  <a:schemeClr val="dk1"/>
                </a:solidFill>
                <a:highlight>
                  <a:srgbClr val="FFFFFF"/>
                </a:highlight>
                <a:latin typeface="Arial"/>
                <a:ea typeface="Arial"/>
                <a:cs typeface="Arial"/>
                <a:sym typeface="Arial"/>
              </a:rPr>
              <a:t>All or Nothing</a:t>
            </a:r>
          </a:p>
        </p:txBody>
      </p:sp>
      <p:sp>
        <p:nvSpPr>
          <p:cNvPr id="1910" name="Shape 1910"/>
          <p:cNvSpPr/>
          <p:nvPr/>
        </p:nvSpPr>
        <p:spPr>
          <a:xfrm>
            <a:off x="1077912" y="1782760"/>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911" name="Shape 1911"/>
          <p:cNvSpPr/>
          <p:nvPr/>
        </p:nvSpPr>
        <p:spPr>
          <a:xfrm>
            <a:off x="1077912" y="2882885"/>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rgbClr val="FFFFFF"/>
                </a:solidFill>
                <a:latin typeface="Arial"/>
                <a:ea typeface="Arial"/>
                <a:cs typeface="Arial"/>
                <a:sym typeface="Arial"/>
              </a:rPr>
              <a:t>이점</a:t>
            </a:r>
          </a:p>
        </p:txBody>
      </p:sp>
      <p:sp>
        <p:nvSpPr>
          <p:cNvPr id="1912" name="Shape 1912"/>
          <p:cNvSpPr txBox="1"/>
          <p:nvPr/>
        </p:nvSpPr>
        <p:spPr>
          <a:xfrm>
            <a:off x="998525" y="3417875"/>
            <a:ext cx="5943599" cy="6932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예전에 DB에서 처리하던걸 Java에서 한번에 처리를 하니,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관리가 편리 중간 에러를 찾아 수정에도 용이하고  DB에 거짓값이 안들어간다.</a:t>
            </a:r>
          </a:p>
        </p:txBody>
      </p:sp>
      <p:pic>
        <p:nvPicPr>
          <p:cNvPr id="1913" name="Shape 1913"/>
          <p:cNvPicPr preferRelativeResize="0"/>
          <p:nvPr/>
        </p:nvPicPr>
        <p:blipFill rotWithShape="1">
          <a:blip r:embed="rId3">
            <a:alphaModFix/>
          </a:blip>
          <a:srcRect b="0" l="0" r="0" t="0"/>
          <a:stretch/>
        </p:blipFill>
        <p:spPr>
          <a:xfrm>
            <a:off x="1204588" y="4515548"/>
            <a:ext cx="4544960" cy="1247232"/>
          </a:xfrm>
          <a:prstGeom prst="rect">
            <a:avLst/>
          </a:prstGeom>
          <a:noFill/>
          <a:ln>
            <a:noFill/>
          </a:ln>
        </p:spPr>
      </p:pic>
      <p:sp>
        <p:nvSpPr>
          <p:cNvPr id="1914" name="Shape 1914"/>
          <p:cNvSpPr/>
          <p:nvPr/>
        </p:nvSpPr>
        <p:spPr>
          <a:xfrm>
            <a:off x="1081887" y="3988585"/>
            <a:ext cx="1073099" cy="446099"/>
          </a:xfrm>
          <a:prstGeom prst="roundRect">
            <a:avLst>
              <a:gd fmla="val 16667" name="adj"/>
            </a:avLst>
          </a:prstGeom>
          <a:solidFill>
            <a:srgbClr val="FFC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rgbClr val="FFFFFF"/>
                </a:solidFill>
                <a:latin typeface="Arial"/>
                <a:ea typeface="Arial"/>
                <a:cs typeface="Arial"/>
                <a:sym typeface="Arial"/>
              </a:rPr>
              <a:t>적용예시</a:t>
            </a:r>
          </a:p>
        </p:txBody>
      </p:sp>
      <p:pic>
        <p:nvPicPr>
          <p:cNvPr id="1915" name="Shape 1915"/>
          <p:cNvPicPr preferRelativeResize="0"/>
          <p:nvPr/>
        </p:nvPicPr>
        <p:blipFill rotWithShape="1">
          <a:blip r:embed="rId4">
            <a:alphaModFix/>
          </a:blip>
          <a:srcRect b="0" l="0" r="0" t="0"/>
          <a:stretch/>
        </p:blipFill>
        <p:spPr>
          <a:xfrm>
            <a:off x="3118546" y="5832801"/>
            <a:ext cx="330075" cy="452255"/>
          </a:xfrm>
          <a:prstGeom prst="rect">
            <a:avLst/>
          </a:prstGeom>
          <a:noFill/>
          <a:ln>
            <a:noFill/>
          </a:ln>
        </p:spPr>
      </p:pic>
      <p:pic>
        <p:nvPicPr>
          <p:cNvPr id="1916" name="Shape 1916"/>
          <p:cNvPicPr preferRelativeResize="0"/>
          <p:nvPr/>
        </p:nvPicPr>
        <p:blipFill rotWithShape="1">
          <a:blip r:embed="rId5">
            <a:alphaModFix/>
          </a:blip>
          <a:srcRect b="0" l="0" r="0" t="0"/>
          <a:stretch/>
        </p:blipFill>
        <p:spPr>
          <a:xfrm>
            <a:off x="1214470" y="6360269"/>
            <a:ext cx="4231519" cy="1682928"/>
          </a:xfrm>
          <a:prstGeom prst="rect">
            <a:avLst/>
          </a:prstGeom>
          <a:noFill/>
          <a:ln>
            <a:noFill/>
          </a:ln>
        </p:spPr>
      </p:pic>
      <p:pic>
        <p:nvPicPr>
          <p:cNvPr id="1917" name="Shape 1917"/>
          <p:cNvPicPr preferRelativeResize="0"/>
          <p:nvPr/>
        </p:nvPicPr>
        <p:blipFill rotWithShape="1">
          <a:blip r:embed="rId6">
            <a:alphaModFix/>
          </a:blip>
          <a:srcRect b="0" l="0" r="0" t="0"/>
          <a:stretch/>
        </p:blipFill>
        <p:spPr>
          <a:xfrm>
            <a:off x="2496769" y="7089407"/>
            <a:ext cx="3648429" cy="1629330"/>
          </a:xfrm>
          <a:prstGeom prst="rect">
            <a:avLst/>
          </a:prstGeom>
          <a:noFill/>
          <a:ln>
            <a:noFill/>
          </a:ln>
        </p:spPr>
      </p:pic>
      <p:sp>
        <p:nvSpPr>
          <p:cNvPr id="1918" name="Shape 1918"/>
          <p:cNvSpPr txBox="1"/>
          <p:nvPr/>
        </p:nvSpPr>
        <p:spPr>
          <a:xfrm>
            <a:off x="854775" y="7851800"/>
            <a:ext cx="1711799" cy="693299"/>
          </a:xfrm>
          <a:prstGeom prst="rect">
            <a:avLst/>
          </a:prstGeom>
          <a:solidFill>
            <a:srgbClr val="F77EA4"/>
          </a:solid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FFFFFF"/>
              </a:buClr>
              <a:buSzPct val="25000"/>
              <a:buFont typeface="Verdana"/>
              <a:buNone/>
            </a:pPr>
            <a:r>
              <a:rPr b="1" i="0" lang="en-US" sz="1000" u="none" cap="none" strike="noStrike">
                <a:solidFill>
                  <a:srgbClr val="FFFFFF"/>
                </a:solidFill>
                <a:latin typeface="Verdana"/>
                <a:ea typeface="Verdana"/>
                <a:cs typeface="Verdana"/>
                <a:sym typeface="Verdana"/>
              </a:rPr>
              <a:t>좋아요, 싫어요 누를시 과정이 실패하면 DB값에는 변화가 없다.</a:t>
            </a:r>
          </a:p>
        </p:txBody>
      </p:sp>
      <p:sp>
        <p:nvSpPr>
          <p:cNvPr id="1919" name="Shape 1919"/>
          <p:cNvSpPr/>
          <p:nvPr/>
        </p:nvSpPr>
        <p:spPr>
          <a:xfrm>
            <a:off x="1136042" y="6462764"/>
            <a:ext cx="891300" cy="254399"/>
          </a:xfrm>
          <a:custGeom>
            <a:pathLst>
              <a:path extrusionOk="0" h="120000" w="120000">
                <a:moveTo>
                  <a:pt x="0" y="0"/>
                </a:moveTo>
                <a:lnTo>
                  <a:pt x="120000" y="0"/>
                </a:lnTo>
                <a:lnTo>
                  <a:pt x="120000" y="120000"/>
                </a:lnTo>
                <a:lnTo>
                  <a:pt x="0" y="120000"/>
                </a:lnTo>
                <a:lnTo>
                  <a:pt x="0" y="0"/>
                </a:lnTo>
                <a:close/>
                <a:moveTo>
                  <a:pt x="3829" y="15000"/>
                </a:moveTo>
                <a:lnTo>
                  <a:pt x="3829" y="105000"/>
                </a:lnTo>
                <a:lnTo>
                  <a:pt x="116170" y="105000"/>
                </a:lnTo>
                <a:lnTo>
                  <a:pt x="116170" y="15000"/>
                </a:lnTo>
                <a:lnTo>
                  <a:pt x="3829" y="15000"/>
                </a:lnTo>
                <a:close/>
              </a:path>
            </a:pathLst>
          </a:custGeom>
          <a:solidFill>
            <a:srgbClr val="E978AC"/>
          </a:solidFill>
          <a:ln cap="flat" cmpd="sng" w="25400">
            <a:solidFill>
              <a:srgbClr val="F77EA4"/>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20" name="Shape 1920"/>
          <p:cNvSpPr/>
          <p:nvPr/>
        </p:nvSpPr>
        <p:spPr>
          <a:xfrm>
            <a:off x="1563233" y="4731232"/>
            <a:ext cx="976799" cy="254399"/>
          </a:xfrm>
          <a:custGeom>
            <a:pathLst>
              <a:path extrusionOk="0" h="120000" w="120000">
                <a:moveTo>
                  <a:pt x="0" y="0"/>
                </a:moveTo>
                <a:lnTo>
                  <a:pt x="120000" y="0"/>
                </a:lnTo>
                <a:lnTo>
                  <a:pt x="120000" y="120000"/>
                </a:lnTo>
                <a:lnTo>
                  <a:pt x="0" y="120000"/>
                </a:lnTo>
                <a:lnTo>
                  <a:pt x="0" y="0"/>
                </a:lnTo>
                <a:close/>
                <a:moveTo>
                  <a:pt x="3829" y="15000"/>
                </a:moveTo>
                <a:lnTo>
                  <a:pt x="3829" y="105000"/>
                </a:lnTo>
                <a:lnTo>
                  <a:pt x="116170" y="105000"/>
                </a:lnTo>
                <a:lnTo>
                  <a:pt x="116170" y="15000"/>
                </a:lnTo>
                <a:lnTo>
                  <a:pt x="3829" y="15000"/>
                </a:lnTo>
                <a:close/>
              </a:path>
            </a:pathLst>
          </a:custGeom>
          <a:solidFill>
            <a:srgbClr val="E978AC"/>
          </a:solidFill>
          <a:ln cap="flat" cmpd="sng" w="25400">
            <a:solidFill>
              <a:srgbClr val="F77EA4"/>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21" name="Shape 1921"/>
          <p:cNvSpPr txBox="1"/>
          <p:nvPr/>
        </p:nvSpPr>
        <p:spPr>
          <a:xfrm>
            <a:off x="4438885" y="5003728"/>
            <a:ext cx="1230599" cy="254399"/>
          </a:xfrm>
          <a:prstGeom prst="rect">
            <a:avLst/>
          </a:prstGeom>
          <a:solidFill>
            <a:srgbClr val="F77EA4"/>
          </a:solidFill>
          <a:ln>
            <a:noFill/>
          </a:ln>
        </p:spPr>
        <p:txBody>
          <a:bodyPr anchorCtr="0" anchor="t" bIns="91425" lIns="91425" rIns="91425" tIns="91425">
            <a:noAutofit/>
          </a:bodyPr>
          <a:lstStyle/>
          <a:p>
            <a:pPr indent="0" lvl="0" marL="0" marR="0" rtl="0" algn="ctr">
              <a:lnSpc>
                <a:spcPct val="115000"/>
              </a:lnSpc>
              <a:spcBef>
                <a:spcPts val="0"/>
              </a:spcBef>
              <a:spcAft>
                <a:spcPts val="0"/>
              </a:spcAft>
              <a:buClr>
                <a:srgbClr val="FFFFFF"/>
              </a:buClr>
              <a:buSzPct val="25000"/>
              <a:buFont typeface="Verdana"/>
              <a:buNone/>
            </a:pPr>
            <a:r>
              <a:rPr b="1" i="0" lang="en-US" sz="1000" u="none" cap="none" strike="noStrike">
                <a:solidFill>
                  <a:srgbClr val="FFFFFF"/>
                </a:solidFill>
                <a:latin typeface="Verdana"/>
                <a:ea typeface="Verdana"/>
                <a:cs typeface="Verdana"/>
                <a:sym typeface="Verdana"/>
              </a:rPr>
              <a:t>트랜잭션 매니저 설정</a:t>
            </a:r>
          </a:p>
        </p:txBody>
      </p:sp>
      <p:pic>
        <p:nvPicPr>
          <p:cNvPr id="1922" name="Shape 1922"/>
          <p:cNvPicPr preferRelativeResize="0"/>
          <p:nvPr/>
        </p:nvPicPr>
        <p:blipFill rotWithShape="1">
          <a:blip r:embed="rId7">
            <a:alphaModFix/>
          </a:blip>
          <a:srcRect b="0" l="0" r="0" t="0"/>
          <a:stretch/>
        </p:blipFill>
        <p:spPr>
          <a:xfrm>
            <a:off x="4091075" y="931137"/>
            <a:ext cx="1569899" cy="566699"/>
          </a:xfrm>
          <a:prstGeom prst="rect">
            <a:avLst/>
          </a:prstGeom>
          <a:noFill/>
          <a:ln>
            <a:noFill/>
          </a:ln>
        </p:spPr>
      </p:pic>
      <p:sp>
        <p:nvSpPr>
          <p:cNvPr id="1923" name="Shape 192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(7)  Transation</a:t>
            </a:r>
          </a:p>
        </p:txBody>
      </p:sp>
      <p:grpSp>
        <p:nvGrpSpPr>
          <p:cNvPr id="1924" name="Shape 1924"/>
          <p:cNvGrpSpPr/>
          <p:nvPr/>
        </p:nvGrpSpPr>
        <p:grpSpPr>
          <a:xfrm>
            <a:off x="6234826" y="5878899"/>
            <a:ext cx="728380" cy="1324415"/>
            <a:chOff x="0" y="-42"/>
            <a:chExt cx="1181037048" cy="2147483642"/>
          </a:xfrm>
        </p:grpSpPr>
        <p:sp>
          <p:nvSpPr>
            <p:cNvPr id="1925" name="Shape 1925"/>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26" name="Shape 1926"/>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927" name="Shape 1927"/>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928" name="Shape 1928"/>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929" name="Shape 1929"/>
          <p:cNvPicPr preferRelativeResize="0"/>
          <p:nvPr/>
        </p:nvPicPr>
        <p:blipFill rotWithShape="1">
          <a:blip r:embed="rId8">
            <a:alphaModFix/>
          </a:blip>
          <a:srcRect b="0" l="0" r="0" t="0"/>
          <a:stretch/>
        </p:blipFill>
        <p:spPr>
          <a:xfrm>
            <a:off x="4809705" y="9329589"/>
            <a:ext cx="1990724" cy="371474"/>
          </a:xfrm>
          <a:prstGeom prst="rect">
            <a:avLst/>
          </a:prstGeom>
          <a:noFill/>
          <a:ln>
            <a:noFill/>
          </a:ln>
        </p:spPr>
      </p:pic>
      <p:sp>
        <p:nvSpPr>
          <p:cNvPr id="1930" name="Shape 1930"/>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4" name="Shape 1934"/>
        <p:cNvGrpSpPr/>
        <p:nvPr/>
      </p:nvGrpSpPr>
      <p:grpSpPr>
        <a:xfrm>
          <a:off x="0" y="0"/>
          <a:ext cx="0" cy="0"/>
          <a:chOff x="0" y="0"/>
          <a:chExt cx="0" cy="0"/>
        </a:xfrm>
      </p:grpSpPr>
      <p:cxnSp>
        <p:nvCxnSpPr>
          <p:cNvPr id="1935" name="Shape 1935"/>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936" name="Shape 193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1937" name="Shape 1937"/>
          <p:cNvPicPr preferRelativeResize="0"/>
          <p:nvPr/>
        </p:nvPicPr>
        <p:blipFill rotWithShape="1">
          <a:blip r:embed="rId3">
            <a:alphaModFix/>
          </a:blip>
          <a:srcRect b="0" l="0" r="0" t="0"/>
          <a:stretch/>
        </p:blipFill>
        <p:spPr>
          <a:xfrm>
            <a:off x="4107575" y="956187"/>
            <a:ext cx="1569899" cy="566699"/>
          </a:xfrm>
          <a:prstGeom prst="rect">
            <a:avLst/>
          </a:prstGeom>
          <a:noFill/>
          <a:ln>
            <a:noFill/>
          </a:ln>
        </p:spPr>
      </p:pic>
      <p:sp>
        <p:nvSpPr>
          <p:cNvPr id="1938" name="Shape 1938"/>
          <p:cNvSpPr txBox="1"/>
          <p:nvPr/>
        </p:nvSpPr>
        <p:spPr>
          <a:xfrm>
            <a:off x="917575" y="2201850"/>
            <a:ext cx="5807999" cy="6501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한 컴퓨터 시스템에서 다른 시스템으로 파일을 전송하는 것이다.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HTTP Post 방식 multipart/form-data로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넘어오는 파일 및 텍스트 객체를 stream 형식으로 받아서 처리한다.</a:t>
            </a:r>
          </a:p>
        </p:txBody>
      </p:sp>
      <p:sp>
        <p:nvSpPr>
          <p:cNvPr id="1939" name="Shape 1939"/>
          <p:cNvSpPr/>
          <p:nvPr/>
        </p:nvSpPr>
        <p:spPr>
          <a:xfrm>
            <a:off x="1001712" y="178276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1940" name="Shape 1940"/>
          <p:cNvSpPr/>
          <p:nvPr/>
        </p:nvSpPr>
        <p:spPr>
          <a:xfrm>
            <a:off x="1001712" y="284796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pic>
        <p:nvPicPr>
          <p:cNvPr id="1941" name="Shape 1941"/>
          <p:cNvPicPr preferRelativeResize="0"/>
          <p:nvPr/>
        </p:nvPicPr>
        <p:blipFill rotWithShape="1">
          <a:blip r:embed="rId4">
            <a:alphaModFix/>
          </a:blip>
          <a:srcRect b="0" l="0" r="0" t="0"/>
          <a:stretch/>
        </p:blipFill>
        <p:spPr>
          <a:xfrm>
            <a:off x="1237216" y="6591589"/>
            <a:ext cx="3061216" cy="1123316"/>
          </a:xfrm>
          <a:prstGeom prst="rect">
            <a:avLst/>
          </a:prstGeom>
          <a:noFill/>
          <a:ln>
            <a:noFill/>
          </a:ln>
        </p:spPr>
      </p:pic>
      <p:pic>
        <p:nvPicPr>
          <p:cNvPr id="1942" name="Shape 1942"/>
          <p:cNvPicPr preferRelativeResize="0"/>
          <p:nvPr/>
        </p:nvPicPr>
        <p:blipFill rotWithShape="1">
          <a:blip r:embed="rId5">
            <a:alphaModFix/>
          </a:blip>
          <a:srcRect b="0" l="0" r="0" t="0"/>
          <a:stretch/>
        </p:blipFill>
        <p:spPr>
          <a:xfrm>
            <a:off x="2371339" y="7802896"/>
            <a:ext cx="3799409" cy="1246001"/>
          </a:xfrm>
          <a:prstGeom prst="rect">
            <a:avLst/>
          </a:prstGeom>
          <a:noFill/>
          <a:ln>
            <a:noFill/>
          </a:ln>
        </p:spPr>
      </p:pic>
      <p:pic>
        <p:nvPicPr>
          <p:cNvPr id="1943" name="Shape 1943"/>
          <p:cNvPicPr preferRelativeResize="0"/>
          <p:nvPr/>
        </p:nvPicPr>
        <p:blipFill rotWithShape="1">
          <a:blip r:embed="rId6">
            <a:alphaModFix/>
          </a:blip>
          <a:srcRect b="0" l="0" r="0" t="0"/>
          <a:stretch/>
        </p:blipFill>
        <p:spPr>
          <a:xfrm>
            <a:off x="1376678" y="4481623"/>
            <a:ext cx="2782296" cy="1246000"/>
          </a:xfrm>
          <a:prstGeom prst="rect">
            <a:avLst/>
          </a:prstGeom>
          <a:noFill/>
          <a:ln>
            <a:noFill/>
          </a:ln>
        </p:spPr>
      </p:pic>
      <p:pic>
        <p:nvPicPr>
          <p:cNvPr id="1944" name="Shape 1944"/>
          <p:cNvPicPr preferRelativeResize="0"/>
          <p:nvPr/>
        </p:nvPicPr>
        <p:blipFill rotWithShape="1">
          <a:blip r:embed="rId7">
            <a:alphaModFix/>
          </a:blip>
          <a:srcRect b="0" l="0" r="0" t="0"/>
          <a:stretch/>
        </p:blipFill>
        <p:spPr>
          <a:xfrm>
            <a:off x="2909347" y="5773112"/>
            <a:ext cx="2933202" cy="730490"/>
          </a:xfrm>
          <a:prstGeom prst="rect">
            <a:avLst/>
          </a:prstGeom>
          <a:noFill/>
          <a:ln>
            <a:noFill/>
          </a:ln>
        </p:spPr>
      </p:pic>
      <p:sp>
        <p:nvSpPr>
          <p:cNvPr id="1945" name="Shape 1945"/>
          <p:cNvSpPr txBox="1"/>
          <p:nvPr/>
        </p:nvSpPr>
        <p:spPr>
          <a:xfrm>
            <a:off x="917575" y="3329000"/>
            <a:ext cx="5943599" cy="340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Spring에서는 common라이브러리와 몇가지 설정으로 쉽게 FileUpload가 가능하다</a:t>
            </a:r>
          </a:p>
        </p:txBody>
      </p:sp>
      <p:sp>
        <p:nvSpPr>
          <p:cNvPr id="1946" name="Shape 1946"/>
          <p:cNvSpPr/>
          <p:nvPr/>
        </p:nvSpPr>
        <p:spPr>
          <a:xfrm>
            <a:off x="1001712" y="378096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적용예시</a:t>
            </a:r>
          </a:p>
        </p:txBody>
      </p:sp>
      <p:sp>
        <p:nvSpPr>
          <p:cNvPr id="1947" name="Shape 1947"/>
          <p:cNvSpPr txBox="1"/>
          <p:nvPr/>
        </p:nvSpPr>
        <p:spPr>
          <a:xfrm>
            <a:off x="2695350" y="4269775"/>
            <a:ext cx="946200" cy="291000"/>
          </a:xfrm>
          <a:prstGeom prst="rect">
            <a:avLst/>
          </a:prstGeom>
          <a:solidFill>
            <a:srgbClr val="00B0F0"/>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&lt;pom.xml&gt;</a:t>
            </a:r>
          </a:p>
        </p:txBody>
      </p:sp>
      <p:pic>
        <p:nvPicPr>
          <p:cNvPr id="1948" name="Shape 1948"/>
          <p:cNvPicPr preferRelativeResize="0"/>
          <p:nvPr/>
        </p:nvPicPr>
        <p:blipFill rotWithShape="1">
          <a:blip r:embed="rId8">
            <a:alphaModFix/>
          </a:blip>
          <a:srcRect b="0" l="0" r="0" t="0"/>
          <a:stretch/>
        </p:blipFill>
        <p:spPr>
          <a:xfrm rot="-2296525">
            <a:off x="3972480" y="5307224"/>
            <a:ext cx="339085" cy="452189"/>
          </a:xfrm>
          <a:prstGeom prst="rect">
            <a:avLst/>
          </a:prstGeom>
          <a:noFill/>
          <a:ln>
            <a:noFill/>
          </a:ln>
        </p:spPr>
      </p:pic>
      <p:pic>
        <p:nvPicPr>
          <p:cNvPr id="1949" name="Shape 1949"/>
          <p:cNvPicPr preferRelativeResize="0"/>
          <p:nvPr/>
        </p:nvPicPr>
        <p:blipFill rotWithShape="1">
          <a:blip r:embed="rId8">
            <a:alphaModFix/>
          </a:blip>
          <a:srcRect b="0" l="0" r="0" t="0"/>
          <a:stretch/>
        </p:blipFill>
        <p:spPr>
          <a:xfrm rot="3120863">
            <a:off x="2369541" y="6079078"/>
            <a:ext cx="343283" cy="446684"/>
          </a:xfrm>
          <a:prstGeom prst="rect">
            <a:avLst/>
          </a:prstGeom>
          <a:noFill/>
          <a:ln>
            <a:noFill/>
          </a:ln>
        </p:spPr>
      </p:pic>
      <p:pic>
        <p:nvPicPr>
          <p:cNvPr id="1950" name="Shape 1950"/>
          <p:cNvPicPr preferRelativeResize="0"/>
          <p:nvPr/>
        </p:nvPicPr>
        <p:blipFill rotWithShape="1">
          <a:blip r:embed="rId8">
            <a:alphaModFix/>
          </a:blip>
          <a:srcRect b="0" l="0" r="0" t="0"/>
          <a:stretch/>
        </p:blipFill>
        <p:spPr>
          <a:xfrm rot="-2296525">
            <a:off x="3864741" y="7287529"/>
            <a:ext cx="339085" cy="452189"/>
          </a:xfrm>
          <a:prstGeom prst="rect">
            <a:avLst/>
          </a:prstGeom>
          <a:noFill/>
          <a:ln>
            <a:noFill/>
          </a:ln>
        </p:spPr>
      </p:pic>
      <p:sp>
        <p:nvSpPr>
          <p:cNvPr id="1951" name="Shape 1951"/>
          <p:cNvSpPr txBox="1"/>
          <p:nvPr/>
        </p:nvSpPr>
        <p:spPr>
          <a:xfrm>
            <a:off x="4358873" y="5427175"/>
            <a:ext cx="1569899" cy="229499"/>
          </a:xfrm>
          <a:prstGeom prst="rect">
            <a:avLst/>
          </a:prstGeom>
          <a:solidFill>
            <a:srgbClr val="00B0F0"/>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MultpartResolver선언</a:t>
            </a:r>
          </a:p>
        </p:txBody>
      </p:sp>
      <p:sp>
        <p:nvSpPr>
          <p:cNvPr id="1952" name="Shape 1952"/>
          <p:cNvSpPr txBox="1"/>
          <p:nvPr/>
        </p:nvSpPr>
        <p:spPr>
          <a:xfrm>
            <a:off x="952750" y="6116400"/>
            <a:ext cx="1313999" cy="446099"/>
          </a:xfrm>
          <a:prstGeom prst="rect">
            <a:avLst/>
          </a:prstGeom>
          <a:solidFill>
            <a:srgbClr val="00B0F0"/>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중복되는 이름을위한 함수선언</a:t>
            </a:r>
          </a:p>
        </p:txBody>
      </p:sp>
      <p:sp>
        <p:nvSpPr>
          <p:cNvPr id="1953" name="Shape 1953"/>
          <p:cNvSpPr txBox="1"/>
          <p:nvPr/>
        </p:nvSpPr>
        <p:spPr>
          <a:xfrm>
            <a:off x="1933900" y="8186400"/>
            <a:ext cx="548999" cy="291000"/>
          </a:xfrm>
          <a:prstGeom prst="rect">
            <a:avLst/>
          </a:prstGeom>
          <a:solidFill>
            <a:srgbClr val="00B0F0"/>
          </a:solid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FFFF"/>
              </a:buClr>
              <a:buSzPct val="25000"/>
              <a:buFont typeface="Verdana"/>
              <a:buNone/>
            </a:pPr>
            <a:r>
              <a:rPr b="1" i="0" lang="en-US" sz="900" u="none" cap="none" strike="noStrike">
                <a:solidFill>
                  <a:srgbClr val="FFFFFF"/>
                </a:solidFill>
                <a:latin typeface="Verdana"/>
                <a:ea typeface="Verdana"/>
                <a:cs typeface="Verdana"/>
                <a:sym typeface="Verdana"/>
              </a:rPr>
              <a:t>업로드</a:t>
            </a:r>
          </a:p>
        </p:txBody>
      </p:sp>
      <p:sp>
        <p:nvSpPr>
          <p:cNvPr id="1954" name="Shape 1954"/>
          <p:cNvSpPr/>
          <p:nvPr/>
        </p:nvSpPr>
        <p:spPr>
          <a:xfrm>
            <a:off x="2503874" y="8186396"/>
            <a:ext cx="2933398" cy="229499"/>
          </a:xfrm>
          <a:custGeom>
            <a:pathLst>
              <a:path extrusionOk="0" h="120000" w="120000">
                <a:moveTo>
                  <a:pt x="0" y="0"/>
                </a:moveTo>
                <a:lnTo>
                  <a:pt x="120000" y="0"/>
                </a:lnTo>
                <a:lnTo>
                  <a:pt x="120000" y="120000"/>
                </a:lnTo>
                <a:lnTo>
                  <a:pt x="0" y="120000"/>
                </a:lnTo>
                <a:lnTo>
                  <a:pt x="0" y="0"/>
                </a:lnTo>
                <a:close/>
                <a:moveTo>
                  <a:pt x="3829" y="15000"/>
                </a:moveTo>
                <a:lnTo>
                  <a:pt x="3829" y="105000"/>
                </a:lnTo>
                <a:lnTo>
                  <a:pt x="116170" y="105000"/>
                </a:lnTo>
                <a:lnTo>
                  <a:pt x="116170" y="15000"/>
                </a:lnTo>
                <a:lnTo>
                  <a:pt x="3829" y="15000"/>
                </a:lnTo>
                <a:close/>
              </a:path>
            </a:pathLst>
          </a:custGeom>
          <a:solidFill>
            <a:srgbClr val="F77EA4"/>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55" name="Shape 1955"/>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(8)  FileUpload</a:t>
            </a:r>
          </a:p>
        </p:txBody>
      </p:sp>
      <p:grpSp>
        <p:nvGrpSpPr>
          <p:cNvPr id="1956" name="Shape 1956"/>
          <p:cNvGrpSpPr/>
          <p:nvPr/>
        </p:nvGrpSpPr>
        <p:grpSpPr>
          <a:xfrm>
            <a:off x="1079" y="5726198"/>
            <a:ext cx="728380" cy="1679463"/>
            <a:chOff x="0" y="0"/>
            <a:chExt cx="1181743196" cy="2147483647"/>
          </a:xfrm>
        </p:grpSpPr>
        <p:sp>
          <p:nvSpPr>
            <p:cNvPr id="1957" name="Shape 1957"/>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58" name="Shape 1958"/>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959" name="Shape 1959"/>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1960" name="Shape 1960"/>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1961" name="Shape 1961"/>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1962" name="Shape 1962"/>
          <p:cNvPicPr preferRelativeResize="0"/>
          <p:nvPr/>
        </p:nvPicPr>
        <p:blipFill rotWithShape="1">
          <a:blip r:embed="rId9">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6" name="Shape 1966"/>
        <p:cNvGrpSpPr/>
        <p:nvPr/>
      </p:nvGrpSpPr>
      <p:grpSpPr>
        <a:xfrm>
          <a:off x="0" y="0"/>
          <a:ext cx="0" cy="0"/>
          <a:chOff x="0" y="0"/>
          <a:chExt cx="0" cy="0"/>
        </a:xfrm>
      </p:grpSpPr>
      <p:cxnSp>
        <p:nvCxnSpPr>
          <p:cNvPr id="1967" name="Shape 1967"/>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1968" name="Shape 1968"/>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1969" name="Shape 1969"/>
          <p:cNvPicPr preferRelativeResize="0"/>
          <p:nvPr/>
        </p:nvPicPr>
        <p:blipFill rotWithShape="1">
          <a:blip r:embed="rId3">
            <a:alphaModFix/>
          </a:blip>
          <a:srcRect b="0" l="0" r="0" t="0"/>
          <a:stretch/>
        </p:blipFill>
        <p:spPr>
          <a:xfrm>
            <a:off x="4146737" y="1011237"/>
            <a:ext cx="1495424" cy="504824"/>
          </a:xfrm>
          <a:prstGeom prst="rect">
            <a:avLst/>
          </a:prstGeom>
          <a:noFill/>
          <a:ln>
            <a:noFill/>
          </a:ln>
        </p:spPr>
      </p:pic>
      <p:sp>
        <p:nvSpPr>
          <p:cNvPr id="1970" name="Shape 1970"/>
          <p:cNvSpPr/>
          <p:nvPr/>
        </p:nvSpPr>
        <p:spPr>
          <a:xfrm>
            <a:off x="1073150" y="175577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1971" name="Shape 1971"/>
          <p:cNvSpPr/>
          <p:nvPr/>
        </p:nvSpPr>
        <p:spPr>
          <a:xfrm>
            <a:off x="1073150" y="2795600"/>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1972" name="Shape 1972"/>
          <p:cNvSpPr/>
          <p:nvPr/>
        </p:nvSpPr>
        <p:spPr>
          <a:xfrm>
            <a:off x="1073150" y="3759225"/>
            <a:ext cx="20177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   Include vs Tiles</a:t>
            </a:r>
          </a:p>
        </p:txBody>
      </p:sp>
      <p:sp>
        <p:nvSpPr>
          <p:cNvPr id="1973" name="Shape 1973"/>
          <p:cNvSpPr txBox="1"/>
          <p:nvPr/>
        </p:nvSpPr>
        <p:spPr>
          <a:xfrm>
            <a:off x="993775" y="2022467"/>
            <a:ext cx="6418200" cy="844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템플릿을 구성하기 쉽게 해주는 프레임워크의 한 종류로, View 페이지 영역을 Header, Body, Footer</a:t>
            </a:r>
          </a:p>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로 모듈화하여 코드의 중복을 최소화하고 일관성있는 작업을 가능하게 한다.</a:t>
            </a:r>
          </a:p>
        </p:txBody>
      </p:sp>
      <p:sp>
        <p:nvSpPr>
          <p:cNvPr id="1974" name="Shape 1974"/>
          <p:cNvSpPr txBox="1"/>
          <p:nvPr/>
        </p:nvSpPr>
        <p:spPr>
          <a:xfrm>
            <a:off x="993775" y="4231925"/>
            <a:ext cx="5943599" cy="844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Include방식의 경우 JSP페이지마다 모두 동일한 페이지들을 Include해주어야한다. 만약 Include하는 페이지의 이름이 바뀐다면 모든 페이지를 수정해야하는 문제점이있다.</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chemeClr val="accent6"/>
              </a:buClr>
              <a:buSzPct val="25000"/>
              <a:buFont typeface="Verdana"/>
              <a:buNone/>
            </a:pPr>
            <a:r>
              <a:rPr b="1" i="0" lang="en-US" sz="1000" u="none" cap="none" strike="noStrike">
                <a:solidFill>
                  <a:schemeClr val="accent6"/>
                </a:solidFill>
                <a:latin typeface="Verdana"/>
                <a:ea typeface="Verdana"/>
                <a:cs typeface="Verdana"/>
                <a:sym typeface="Verdana"/>
              </a:rPr>
              <a:t>But Tiles의 경우 xml에서 모든걸 관리하기때문에 유지보수에 용이하다.</a:t>
            </a:r>
          </a:p>
        </p:txBody>
      </p:sp>
      <p:sp>
        <p:nvSpPr>
          <p:cNvPr id="1975" name="Shape 1975"/>
          <p:cNvSpPr txBox="1"/>
          <p:nvPr/>
        </p:nvSpPr>
        <p:spPr>
          <a:xfrm>
            <a:off x="1040600" y="3240750"/>
            <a:ext cx="5943599" cy="6932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xml에서의 관리 , 부모레이아웃 상속 기능이있어 템플릿 구성 유지보수에 편리</a:t>
            </a:r>
          </a:p>
        </p:txBody>
      </p:sp>
      <p:pic>
        <p:nvPicPr>
          <p:cNvPr id="1976" name="Shape 1976"/>
          <p:cNvPicPr preferRelativeResize="0"/>
          <p:nvPr/>
        </p:nvPicPr>
        <p:blipFill rotWithShape="1">
          <a:blip r:embed="rId4">
            <a:alphaModFix/>
          </a:blip>
          <a:srcRect b="0" l="0" r="0" t="0"/>
          <a:stretch/>
        </p:blipFill>
        <p:spPr>
          <a:xfrm>
            <a:off x="1019174" y="5859989"/>
            <a:ext cx="4245430" cy="841010"/>
          </a:xfrm>
          <a:prstGeom prst="rect">
            <a:avLst/>
          </a:prstGeom>
          <a:noFill/>
          <a:ln>
            <a:noFill/>
          </a:ln>
        </p:spPr>
      </p:pic>
      <p:pic>
        <p:nvPicPr>
          <p:cNvPr id="1977" name="Shape 1977"/>
          <p:cNvPicPr preferRelativeResize="0"/>
          <p:nvPr/>
        </p:nvPicPr>
        <p:blipFill rotWithShape="1">
          <a:blip r:embed="rId5">
            <a:alphaModFix/>
          </a:blip>
          <a:srcRect b="0" l="0" r="0" t="0"/>
          <a:stretch/>
        </p:blipFill>
        <p:spPr>
          <a:xfrm>
            <a:off x="1110249" y="6801257"/>
            <a:ext cx="3661736" cy="620139"/>
          </a:xfrm>
          <a:prstGeom prst="rect">
            <a:avLst/>
          </a:prstGeom>
          <a:noFill/>
          <a:ln>
            <a:noFill/>
          </a:ln>
        </p:spPr>
      </p:pic>
      <p:pic>
        <p:nvPicPr>
          <p:cNvPr id="1978" name="Shape 1978"/>
          <p:cNvPicPr preferRelativeResize="0"/>
          <p:nvPr/>
        </p:nvPicPr>
        <p:blipFill rotWithShape="1">
          <a:blip r:embed="rId6">
            <a:alphaModFix/>
          </a:blip>
          <a:srcRect b="0" l="0" r="0" t="0"/>
          <a:stretch/>
        </p:blipFill>
        <p:spPr>
          <a:xfrm>
            <a:off x="1110249" y="7521642"/>
            <a:ext cx="4684323" cy="1594080"/>
          </a:xfrm>
          <a:prstGeom prst="rect">
            <a:avLst/>
          </a:prstGeom>
          <a:noFill/>
          <a:ln>
            <a:noFill/>
          </a:ln>
        </p:spPr>
      </p:pic>
      <p:sp>
        <p:nvSpPr>
          <p:cNvPr id="1979" name="Shape 1979"/>
          <p:cNvSpPr/>
          <p:nvPr/>
        </p:nvSpPr>
        <p:spPr>
          <a:xfrm>
            <a:off x="1048987" y="5097862"/>
            <a:ext cx="9674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pic>
        <p:nvPicPr>
          <p:cNvPr id="1980" name="Shape 1980"/>
          <p:cNvPicPr preferRelativeResize="0"/>
          <p:nvPr/>
        </p:nvPicPr>
        <p:blipFill rotWithShape="1">
          <a:blip r:embed="rId7">
            <a:alphaModFix/>
          </a:blip>
          <a:srcRect b="0" l="0" r="0" t="0"/>
          <a:stretch/>
        </p:blipFill>
        <p:spPr>
          <a:xfrm rot="-2139409">
            <a:off x="2625369" y="6250621"/>
            <a:ext cx="229116" cy="573977"/>
          </a:xfrm>
          <a:prstGeom prst="rect">
            <a:avLst/>
          </a:prstGeom>
          <a:noFill/>
          <a:ln>
            <a:noFill/>
          </a:ln>
        </p:spPr>
      </p:pic>
      <p:sp>
        <p:nvSpPr>
          <p:cNvPr id="1981" name="Shape 1981"/>
          <p:cNvSpPr txBox="1"/>
          <p:nvPr/>
        </p:nvSpPr>
        <p:spPr>
          <a:xfrm>
            <a:off x="3181223" y="6729595"/>
            <a:ext cx="362699" cy="238499"/>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700" u="none" cap="none" strike="noStrike">
                <a:solidFill>
                  <a:srgbClr val="FFFFFF"/>
                </a:solidFill>
                <a:latin typeface="Verdana"/>
                <a:ea typeface="Verdana"/>
                <a:cs typeface="Verdana"/>
                <a:sym typeface="Verdana"/>
              </a:rPr>
              <a:t>상속</a:t>
            </a:r>
          </a:p>
        </p:txBody>
      </p:sp>
      <p:sp>
        <p:nvSpPr>
          <p:cNvPr id="1982" name="Shape 1982"/>
          <p:cNvSpPr/>
          <p:nvPr/>
        </p:nvSpPr>
        <p:spPr>
          <a:xfrm>
            <a:off x="2463775" y="7081900"/>
            <a:ext cx="1158000" cy="1871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highlight>
                <a:srgbClr val="0000FF"/>
              </a:highlight>
              <a:latin typeface="Arial"/>
              <a:ea typeface="Arial"/>
              <a:cs typeface="Arial"/>
              <a:sym typeface="Arial"/>
            </a:endParaRPr>
          </a:p>
        </p:txBody>
      </p:sp>
      <p:sp>
        <p:nvSpPr>
          <p:cNvPr id="1983" name="Shape 1983"/>
          <p:cNvSpPr/>
          <p:nvPr/>
        </p:nvSpPr>
        <p:spPr>
          <a:xfrm>
            <a:off x="1572967" y="5957437"/>
            <a:ext cx="980099" cy="167100"/>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rgbClr val="00B0F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highlight>
                <a:srgbClr val="0000FF"/>
              </a:highlight>
              <a:latin typeface="Arial"/>
              <a:ea typeface="Arial"/>
              <a:cs typeface="Arial"/>
              <a:sym typeface="Arial"/>
            </a:endParaRPr>
          </a:p>
        </p:txBody>
      </p:sp>
      <p:sp>
        <p:nvSpPr>
          <p:cNvPr id="1984" name="Shape 1984"/>
          <p:cNvSpPr txBox="1"/>
          <p:nvPr/>
        </p:nvSpPr>
        <p:spPr>
          <a:xfrm>
            <a:off x="3159524" y="5113350"/>
            <a:ext cx="634198" cy="238499"/>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700" u="none" cap="none" strike="noStrike">
                <a:solidFill>
                  <a:srgbClr val="FFFFFF"/>
                </a:solidFill>
                <a:latin typeface="Verdana"/>
                <a:ea typeface="Verdana"/>
                <a:cs typeface="Verdana"/>
                <a:sym typeface="Verdana"/>
              </a:rPr>
              <a:t>메인템플릿</a:t>
            </a:r>
          </a:p>
        </p:txBody>
      </p:sp>
      <p:pic>
        <p:nvPicPr>
          <p:cNvPr id="1985" name="Shape 1985"/>
          <p:cNvPicPr preferRelativeResize="0"/>
          <p:nvPr/>
        </p:nvPicPr>
        <p:blipFill rotWithShape="1">
          <a:blip r:embed="rId8">
            <a:alphaModFix/>
          </a:blip>
          <a:srcRect b="0" l="0" r="0" t="0"/>
          <a:stretch/>
        </p:blipFill>
        <p:spPr>
          <a:xfrm>
            <a:off x="3145244" y="5346896"/>
            <a:ext cx="1925254" cy="450236"/>
          </a:xfrm>
          <a:prstGeom prst="rect">
            <a:avLst/>
          </a:prstGeom>
          <a:noFill/>
          <a:ln>
            <a:noFill/>
          </a:ln>
        </p:spPr>
      </p:pic>
      <p:pic>
        <p:nvPicPr>
          <p:cNvPr id="1986" name="Shape 1986"/>
          <p:cNvPicPr preferRelativeResize="0"/>
          <p:nvPr/>
        </p:nvPicPr>
        <p:blipFill rotWithShape="1">
          <a:blip r:embed="rId7">
            <a:alphaModFix/>
          </a:blip>
          <a:srcRect b="0" l="0" r="0" t="0"/>
          <a:stretch/>
        </p:blipFill>
        <p:spPr>
          <a:xfrm rot="2802514">
            <a:off x="2625917" y="5264399"/>
            <a:ext cx="228021" cy="576749"/>
          </a:xfrm>
          <a:prstGeom prst="rect">
            <a:avLst/>
          </a:prstGeom>
          <a:noFill/>
          <a:ln>
            <a:noFill/>
          </a:ln>
        </p:spPr>
      </p:pic>
      <p:sp>
        <p:nvSpPr>
          <p:cNvPr id="1987" name="Shape 1987"/>
          <p:cNvSpPr txBox="1"/>
          <p:nvPr/>
        </p:nvSpPr>
        <p:spPr>
          <a:xfrm>
            <a:off x="2031825" y="8212775"/>
            <a:ext cx="2777999" cy="322200"/>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Arial"/>
              <a:buNone/>
            </a:pPr>
            <a:r>
              <a:rPr b="1" i="0" lang="en-US" sz="1000" u="none" cap="none" strike="noStrike">
                <a:solidFill>
                  <a:srgbClr val="FFFFFF"/>
                </a:solidFill>
                <a:latin typeface="Arial"/>
                <a:ea typeface="Arial"/>
                <a:cs typeface="Arial"/>
                <a:sym typeface="Arial"/>
              </a:rPr>
              <a:t>만약 Header변경을 원할시 xml만 수정해주면 된다</a:t>
            </a:r>
          </a:p>
        </p:txBody>
      </p:sp>
      <p:sp>
        <p:nvSpPr>
          <p:cNvPr id="1988" name="Shape 1988"/>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(9)  Tiles</a:t>
            </a:r>
          </a:p>
        </p:txBody>
      </p:sp>
      <p:grpSp>
        <p:nvGrpSpPr>
          <p:cNvPr id="1989" name="Shape 1989"/>
          <p:cNvGrpSpPr/>
          <p:nvPr/>
        </p:nvGrpSpPr>
        <p:grpSpPr>
          <a:xfrm>
            <a:off x="6234826" y="5878899"/>
            <a:ext cx="728380" cy="1324415"/>
            <a:chOff x="0" y="-42"/>
            <a:chExt cx="1181037048" cy="2147483642"/>
          </a:xfrm>
        </p:grpSpPr>
        <p:sp>
          <p:nvSpPr>
            <p:cNvPr id="1990" name="Shape 1990"/>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991" name="Shape 1991"/>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1992" name="Shape 1992"/>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1993" name="Shape 1993"/>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1994" name="Shape 1994"/>
          <p:cNvPicPr preferRelativeResize="0"/>
          <p:nvPr/>
        </p:nvPicPr>
        <p:blipFill rotWithShape="1">
          <a:blip r:embed="rId9">
            <a:alphaModFix/>
          </a:blip>
          <a:srcRect b="0" l="0" r="0" t="0"/>
          <a:stretch/>
        </p:blipFill>
        <p:spPr>
          <a:xfrm>
            <a:off x="4809705" y="9329589"/>
            <a:ext cx="1990724" cy="371474"/>
          </a:xfrm>
          <a:prstGeom prst="rect">
            <a:avLst/>
          </a:prstGeom>
          <a:noFill/>
          <a:ln>
            <a:noFill/>
          </a:ln>
        </p:spPr>
      </p:pic>
      <p:sp>
        <p:nvSpPr>
          <p:cNvPr id="1995" name="Shape 1995"/>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9" name="Shape 1999"/>
        <p:cNvGrpSpPr/>
        <p:nvPr/>
      </p:nvGrpSpPr>
      <p:grpSpPr>
        <a:xfrm>
          <a:off x="0" y="0"/>
          <a:ext cx="0" cy="0"/>
          <a:chOff x="0" y="0"/>
          <a:chExt cx="0" cy="0"/>
        </a:xfrm>
      </p:grpSpPr>
      <p:cxnSp>
        <p:nvCxnSpPr>
          <p:cNvPr id="2000" name="Shape 2000"/>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001" name="Shape 2001"/>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2002" name="Shape 2002"/>
          <p:cNvPicPr preferRelativeResize="0"/>
          <p:nvPr/>
        </p:nvPicPr>
        <p:blipFill rotWithShape="1">
          <a:blip r:embed="rId3">
            <a:alphaModFix/>
          </a:blip>
          <a:srcRect b="0" l="0" r="0" t="0"/>
          <a:stretch/>
        </p:blipFill>
        <p:spPr>
          <a:xfrm>
            <a:off x="4138625" y="930337"/>
            <a:ext cx="1569899" cy="566699"/>
          </a:xfrm>
          <a:prstGeom prst="rect">
            <a:avLst/>
          </a:prstGeom>
          <a:noFill/>
          <a:ln>
            <a:noFill/>
          </a:ln>
        </p:spPr>
      </p:pic>
      <p:sp>
        <p:nvSpPr>
          <p:cNvPr id="2003" name="Shape 2003"/>
          <p:cNvSpPr/>
          <p:nvPr/>
        </p:nvSpPr>
        <p:spPr>
          <a:xfrm>
            <a:off x="1095375" y="1784350"/>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2004" name="Shape 2004"/>
          <p:cNvSpPr/>
          <p:nvPr/>
        </p:nvSpPr>
        <p:spPr>
          <a:xfrm>
            <a:off x="1095375" y="3643312"/>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2005" name="Shape 2005"/>
          <p:cNvSpPr txBox="1"/>
          <p:nvPr/>
        </p:nvSpPr>
        <p:spPr>
          <a:xfrm>
            <a:off x="1095387" y="2336810"/>
            <a:ext cx="6743700" cy="12002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JUnit은 자바 프로그래밍 언어로 짜여진 유닛 테스팅 프레임워크로, 테스트주도개발(TDD)</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에서</a:t>
            </a:r>
            <a:r>
              <a:rPr b="0" i="0" lang="en-US" sz="1000" u="none" cap="none" strike="noStrike">
                <a:solidFill>
                  <a:srgbClr val="000000"/>
                </a:solidFill>
                <a:latin typeface="Verdana"/>
                <a:ea typeface="Verdana"/>
                <a:cs typeface="Verdana"/>
                <a:sym typeface="Verdana"/>
              </a:rPr>
              <a:t> </a:t>
            </a:r>
            <a:r>
              <a:rPr b="0" i="0" lang="en-US" sz="1000" u="none" cap="none" strike="noStrike">
                <a:solidFill>
                  <a:schemeClr val="dk1"/>
                </a:solidFill>
                <a:latin typeface="Verdana"/>
                <a:ea typeface="Verdana"/>
                <a:cs typeface="Verdana"/>
                <a:sym typeface="Verdana"/>
              </a:rPr>
              <a:t>중요하게 여겨진다. 프로그램을 디버깅하지 않아도 적용할 Method가 정상적으로 실행</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되었는지 확인하는 단위테스트중 하나의 방법이다. </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단위테스트를 하는 이유는 개발자가 설계하고 만든 코드가 원래 의도한 대로 동작하는지를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개발자 스스로 빨리 확인받기 위해서다.</a:t>
            </a:r>
          </a:p>
        </p:txBody>
      </p:sp>
      <p:sp>
        <p:nvSpPr>
          <p:cNvPr id="2006" name="Shape 2006"/>
          <p:cNvSpPr txBox="1"/>
          <p:nvPr/>
        </p:nvSpPr>
        <p:spPr>
          <a:xfrm>
            <a:off x="1171574" y="4195600"/>
            <a:ext cx="6391199" cy="4619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메서드의 동작 여부를 쉽게 파악 오류검출 및 수정을 바로할 수 있어 개발속도가 빨라진다.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테스트결과물을 클래스로 남김으로써 테스트방법과 테스트 클래스의 기록을 남길 수 있다.</a:t>
            </a:r>
          </a:p>
        </p:txBody>
      </p:sp>
      <p:sp>
        <p:nvSpPr>
          <p:cNvPr id="2007" name="Shape 2007"/>
          <p:cNvSpPr/>
          <p:nvPr/>
        </p:nvSpPr>
        <p:spPr>
          <a:xfrm>
            <a:off x="1103312" y="4867275"/>
            <a:ext cx="1071599" cy="446099"/>
          </a:xfrm>
          <a:prstGeom prst="roundRect">
            <a:avLst>
              <a:gd fmla="val 16667" name="adj"/>
            </a:avLst>
          </a:prstGeom>
          <a:solidFill>
            <a:srgbClr val="F77EA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pic>
        <p:nvPicPr>
          <p:cNvPr id="2008" name="Shape 2008"/>
          <p:cNvPicPr preferRelativeResize="0"/>
          <p:nvPr/>
        </p:nvPicPr>
        <p:blipFill rotWithShape="1">
          <a:blip r:embed="rId4">
            <a:alphaModFix/>
          </a:blip>
          <a:srcRect b="0" l="0" r="0" t="0"/>
          <a:stretch/>
        </p:blipFill>
        <p:spPr>
          <a:xfrm>
            <a:off x="1095375" y="5497900"/>
            <a:ext cx="4926599" cy="3413099"/>
          </a:xfrm>
          <a:prstGeom prst="rect">
            <a:avLst/>
          </a:prstGeom>
          <a:noFill/>
          <a:ln>
            <a:noFill/>
          </a:ln>
        </p:spPr>
      </p:pic>
      <p:sp>
        <p:nvSpPr>
          <p:cNvPr id="2009" name="Shape 2009"/>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(10)  JUnit(단위테스트)</a:t>
            </a:r>
          </a:p>
        </p:txBody>
      </p:sp>
      <p:grpSp>
        <p:nvGrpSpPr>
          <p:cNvPr id="2010" name="Shape 2010"/>
          <p:cNvGrpSpPr/>
          <p:nvPr/>
        </p:nvGrpSpPr>
        <p:grpSpPr>
          <a:xfrm>
            <a:off x="1079" y="5726198"/>
            <a:ext cx="728380" cy="1679463"/>
            <a:chOff x="0" y="0"/>
            <a:chExt cx="1181743196" cy="2147483647"/>
          </a:xfrm>
        </p:grpSpPr>
        <p:sp>
          <p:nvSpPr>
            <p:cNvPr id="2011" name="Shape 2011"/>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012" name="Shape 2012"/>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013" name="Shape 2013"/>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2014" name="Shape 2014"/>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2015" name="Shape 2015"/>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016" name="Shape 2016"/>
          <p:cNvPicPr preferRelativeResize="0"/>
          <p:nvPr/>
        </p:nvPicPr>
        <p:blipFill rotWithShape="1">
          <a:blip r:embed="rId5">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0" name="Shape 2020"/>
        <p:cNvGrpSpPr/>
        <p:nvPr/>
      </p:nvGrpSpPr>
      <p:grpSpPr>
        <a:xfrm>
          <a:off x="0" y="0"/>
          <a:ext cx="0" cy="0"/>
          <a:chOff x="0" y="0"/>
          <a:chExt cx="0" cy="0"/>
        </a:xfrm>
      </p:grpSpPr>
      <p:cxnSp>
        <p:nvCxnSpPr>
          <p:cNvPr id="2021" name="Shape 2021"/>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022" name="Shape 2022"/>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2023" name="Shape 2023"/>
          <p:cNvSpPr/>
          <p:nvPr/>
        </p:nvSpPr>
        <p:spPr>
          <a:xfrm>
            <a:off x="1052499" y="1698625"/>
            <a:ext cx="11688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2024" name="Shape 2024"/>
          <p:cNvSpPr/>
          <p:nvPr/>
        </p:nvSpPr>
        <p:spPr>
          <a:xfrm>
            <a:off x="1052499" y="3067050"/>
            <a:ext cx="11688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2025" name="Shape 2025"/>
          <p:cNvSpPr txBox="1"/>
          <p:nvPr/>
        </p:nvSpPr>
        <p:spPr>
          <a:xfrm>
            <a:off x="1031875" y="2246310"/>
            <a:ext cx="6237299" cy="8304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Git이란 소스코드를 효과적으로 관리하기 위해 개발된 '분산형 버전 관리 시스템’이다.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원래는 Linux 소스코드를 관리할 목적으로 개발 되었다. Git에서는 소스 코드가 변경된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이력을쉽게 확인 할 수 있고, 특정 시점에 저장된 버전과 비교하거나 특정 시점으로 되돌</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아갈 수도 있다.</a:t>
            </a:r>
          </a:p>
        </p:txBody>
      </p:sp>
      <p:pic>
        <p:nvPicPr>
          <p:cNvPr id="2026" name="Shape 2026"/>
          <p:cNvPicPr preferRelativeResize="0"/>
          <p:nvPr/>
        </p:nvPicPr>
        <p:blipFill rotWithShape="1">
          <a:blip r:embed="rId3">
            <a:alphaModFix/>
          </a:blip>
          <a:srcRect b="0" l="0" r="0" t="0"/>
          <a:stretch/>
        </p:blipFill>
        <p:spPr>
          <a:xfrm>
            <a:off x="4024187" y="782725"/>
            <a:ext cx="1636799" cy="714300"/>
          </a:xfrm>
          <a:prstGeom prst="rect">
            <a:avLst/>
          </a:prstGeom>
          <a:noFill/>
          <a:ln>
            <a:noFill/>
          </a:ln>
        </p:spPr>
      </p:pic>
      <p:sp>
        <p:nvSpPr>
          <p:cNvPr id="2027" name="Shape 2027"/>
          <p:cNvSpPr/>
          <p:nvPr/>
        </p:nvSpPr>
        <p:spPr>
          <a:xfrm>
            <a:off x="1052499" y="4202112"/>
            <a:ext cx="14736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Git vs Svn</a:t>
            </a:r>
          </a:p>
        </p:txBody>
      </p:sp>
      <p:sp>
        <p:nvSpPr>
          <p:cNvPr id="2028" name="Shape 2028"/>
          <p:cNvSpPr txBox="1"/>
          <p:nvPr/>
        </p:nvSpPr>
        <p:spPr>
          <a:xfrm>
            <a:off x="1073150" y="4737100"/>
            <a:ext cx="6168899" cy="8304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SVN과 GIT은 모두 소스코드의 효율적인 관리를 위한 형상 관리 도구이지만,</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SVN은 중앙 집중식 소스코드 관리 방식인데 반해, GIT은 분산 소스코드 관리 방식이다.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즉, GIT을 사용할 경우 중앙 저장소가 폭파되더라도 분산되어 있는 로컬 저장소를 이용</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해 중앙 저장소를 복원할 수 있습니다.</a:t>
            </a:r>
          </a:p>
        </p:txBody>
      </p:sp>
      <p:sp>
        <p:nvSpPr>
          <p:cNvPr id="2029" name="Shape 2029"/>
          <p:cNvSpPr txBox="1"/>
          <p:nvPr/>
        </p:nvSpPr>
        <p:spPr>
          <a:xfrm>
            <a:off x="1031875" y="3586162"/>
            <a:ext cx="6237299" cy="4619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소스코드 주고받기가 필요 없고, 같은 파일을 여려 명이 동시에 작업하는 등 병렬 개발이</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가능해지며, 버전 관리가 용이해져 생산성증가 , 개발속도가 증가한다.</a:t>
            </a:r>
          </a:p>
        </p:txBody>
      </p:sp>
      <p:pic>
        <p:nvPicPr>
          <p:cNvPr id="2030" name="Shape 2030"/>
          <p:cNvPicPr preferRelativeResize="0"/>
          <p:nvPr/>
        </p:nvPicPr>
        <p:blipFill rotWithShape="1">
          <a:blip r:embed="rId4">
            <a:alphaModFix/>
          </a:blip>
          <a:srcRect b="0" l="0" r="0" t="0"/>
          <a:stretch/>
        </p:blipFill>
        <p:spPr>
          <a:xfrm>
            <a:off x="3211846" y="5744298"/>
            <a:ext cx="2537399" cy="1262699"/>
          </a:xfrm>
          <a:prstGeom prst="rect">
            <a:avLst/>
          </a:prstGeom>
          <a:noFill/>
          <a:ln>
            <a:noFill/>
          </a:ln>
        </p:spPr>
      </p:pic>
      <p:pic>
        <p:nvPicPr>
          <p:cNvPr id="2031" name="Shape 2031"/>
          <p:cNvPicPr preferRelativeResize="0"/>
          <p:nvPr/>
        </p:nvPicPr>
        <p:blipFill rotWithShape="1">
          <a:blip r:embed="rId5">
            <a:alphaModFix/>
          </a:blip>
          <a:srcRect b="0" l="0" r="0" t="0"/>
          <a:stretch/>
        </p:blipFill>
        <p:spPr>
          <a:xfrm>
            <a:off x="1071550" y="7306121"/>
            <a:ext cx="4677899" cy="1791899"/>
          </a:xfrm>
          <a:prstGeom prst="rect">
            <a:avLst/>
          </a:prstGeom>
          <a:noFill/>
          <a:ln>
            <a:noFill/>
          </a:ln>
        </p:spPr>
      </p:pic>
      <p:sp>
        <p:nvSpPr>
          <p:cNvPr id="2032" name="Shape 2032"/>
          <p:cNvSpPr/>
          <p:nvPr/>
        </p:nvSpPr>
        <p:spPr>
          <a:xfrm>
            <a:off x="1055195" y="5753100"/>
            <a:ext cx="1473599"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sp>
        <p:nvSpPr>
          <p:cNvPr id="2033" name="Shape 2033"/>
          <p:cNvSpPr txBox="1"/>
          <p:nvPr/>
        </p:nvSpPr>
        <p:spPr>
          <a:xfrm>
            <a:off x="1071561" y="7046652"/>
            <a:ext cx="698100" cy="252300"/>
          </a:xfrm>
          <a:prstGeom prst="rect">
            <a:avLst/>
          </a:prstGeom>
          <a:solidFill>
            <a:srgbClr val="96D55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GITHUB</a:t>
            </a:r>
          </a:p>
        </p:txBody>
      </p:sp>
      <p:sp>
        <p:nvSpPr>
          <p:cNvPr id="2034" name="Shape 2034"/>
          <p:cNvSpPr/>
          <p:nvPr/>
        </p:nvSpPr>
        <p:spPr>
          <a:xfrm>
            <a:off x="3211846" y="5897867"/>
            <a:ext cx="2523000" cy="448199"/>
          </a:xfrm>
          <a:custGeom>
            <a:pathLst>
              <a:path extrusionOk="0" h="120000" w="120000">
                <a:moveTo>
                  <a:pt x="0" y="0"/>
                </a:moveTo>
                <a:lnTo>
                  <a:pt x="120000" y="0"/>
                </a:lnTo>
                <a:lnTo>
                  <a:pt x="120000" y="120000"/>
                </a:lnTo>
                <a:lnTo>
                  <a:pt x="0" y="120000"/>
                </a:lnTo>
                <a:lnTo>
                  <a:pt x="0" y="0"/>
                </a:lnTo>
                <a:close/>
                <a:moveTo>
                  <a:pt x="2694" y="14999"/>
                </a:moveTo>
                <a:lnTo>
                  <a:pt x="2694" y="105000"/>
                </a:lnTo>
                <a:lnTo>
                  <a:pt x="117305" y="105000"/>
                </a:lnTo>
                <a:lnTo>
                  <a:pt x="117305" y="14999"/>
                </a:lnTo>
                <a:lnTo>
                  <a:pt x="2694" y="14999"/>
                </a:lnTo>
                <a:close/>
              </a:path>
            </a:pathLst>
          </a:custGeom>
          <a:solidFill>
            <a:srgbClr val="96D552"/>
          </a:solidFill>
          <a:ln cap="flat" cmpd="sng" w="254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035" name="Shape 2035"/>
          <p:cNvSpPr txBox="1"/>
          <p:nvPr/>
        </p:nvSpPr>
        <p:spPr>
          <a:xfrm>
            <a:off x="4565051" y="6280351"/>
            <a:ext cx="1152899" cy="250799"/>
          </a:xfrm>
          <a:prstGeom prst="rect">
            <a:avLst/>
          </a:prstGeom>
          <a:solidFill>
            <a:srgbClr val="96D552"/>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스프링 GIT연동</a:t>
            </a:r>
          </a:p>
        </p:txBody>
      </p:sp>
      <p:sp>
        <p:nvSpPr>
          <p:cNvPr id="2036" name="Shape 203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(11)  Git</a:t>
            </a:r>
          </a:p>
        </p:txBody>
      </p:sp>
      <p:grpSp>
        <p:nvGrpSpPr>
          <p:cNvPr id="2037" name="Shape 2037"/>
          <p:cNvGrpSpPr/>
          <p:nvPr/>
        </p:nvGrpSpPr>
        <p:grpSpPr>
          <a:xfrm>
            <a:off x="6234826" y="5878899"/>
            <a:ext cx="728380" cy="1324415"/>
            <a:chOff x="0" y="-42"/>
            <a:chExt cx="1181037048" cy="2147483642"/>
          </a:xfrm>
        </p:grpSpPr>
        <p:sp>
          <p:nvSpPr>
            <p:cNvPr id="2038" name="Shape 2038"/>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039" name="Shape 2039"/>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040" name="Shape 2040"/>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041" name="Shape 2041"/>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2042" name="Shape 2042"/>
          <p:cNvPicPr preferRelativeResize="0"/>
          <p:nvPr/>
        </p:nvPicPr>
        <p:blipFill rotWithShape="1">
          <a:blip r:embed="rId6">
            <a:alphaModFix/>
          </a:blip>
          <a:srcRect b="0" l="0" r="0" t="0"/>
          <a:stretch/>
        </p:blipFill>
        <p:spPr>
          <a:xfrm>
            <a:off x="4809705" y="9329589"/>
            <a:ext cx="1990724" cy="371474"/>
          </a:xfrm>
          <a:prstGeom prst="rect">
            <a:avLst/>
          </a:prstGeom>
          <a:noFill/>
          <a:ln>
            <a:noFill/>
          </a:ln>
        </p:spPr>
      </p:pic>
      <p:sp>
        <p:nvSpPr>
          <p:cNvPr id="2043" name="Shape 2043"/>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7" name="Shape 2047"/>
        <p:cNvGrpSpPr/>
        <p:nvPr/>
      </p:nvGrpSpPr>
      <p:grpSpPr>
        <a:xfrm>
          <a:off x="0" y="0"/>
          <a:ext cx="0" cy="0"/>
          <a:chOff x="0" y="0"/>
          <a:chExt cx="0" cy="0"/>
        </a:xfrm>
      </p:grpSpPr>
      <p:cxnSp>
        <p:nvCxnSpPr>
          <p:cNvPr id="2048" name="Shape 2048"/>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049" name="Shape 204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2050" name="Shape 2050"/>
          <p:cNvSpPr/>
          <p:nvPr/>
        </p:nvSpPr>
        <p:spPr>
          <a:xfrm>
            <a:off x="925512" y="178276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정의</a:t>
            </a:r>
          </a:p>
        </p:txBody>
      </p:sp>
      <p:sp>
        <p:nvSpPr>
          <p:cNvPr id="2051" name="Shape 2051"/>
          <p:cNvSpPr/>
          <p:nvPr/>
        </p:nvSpPr>
        <p:spPr>
          <a:xfrm>
            <a:off x="925512" y="271621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이점</a:t>
            </a:r>
          </a:p>
        </p:txBody>
      </p:sp>
      <p:pic>
        <p:nvPicPr>
          <p:cNvPr id="2052" name="Shape 2052"/>
          <p:cNvPicPr preferRelativeResize="0"/>
          <p:nvPr/>
        </p:nvPicPr>
        <p:blipFill rotWithShape="1">
          <a:blip r:embed="rId3">
            <a:alphaModFix/>
          </a:blip>
          <a:srcRect b="0" l="0" r="0" t="0"/>
          <a:stretch/>
        </p:blipFill>
        <p:spPr>
          <a:xfrm>
            <a:off x="4442012" y="780875"/>
            <a:ext cx="1269899" cy="698400"/>
          </a:xfrm>
          <a:prstGeom prst="rect">
            <a:avLst/>
          </a:prstGeom>
          <a:noFill/>
          <a:ln>
            <a:noFill/>
          </a:ln>
        </p:spPr>
      </p:pic>
      <p:sp>
        <p:nvSpPr>
          <p:cNvPr id="2053" name="Shape 2053"/>
          <p:cNvSpPr txBox="1"/>
          <p:nvPr/>
        </p:nvSpPr>
        <p:spPr>
          <a:xfrm>
            <a:off x="908050" y="2309810"/>
            <a:ext cx="5443499"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Jquery란 JavaScript를 좀더 간단히 사용할수 있는 JavaScript Library입니다.</a:t>
            </a:r>
          </a:p>
          <a:p>
            <a:pPr indent="0" lvl="0" marL="0" marR="0" rtl="0" algn="l">
              <a:lnSpc>
                <a:spcPct val="100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p:txBody>
      </p:sp>
      <p:sp>
        <p:nvSpPr>
          <p:cNvPr id="2054" name="Shape 2054"/>
          <p:cNvSpPr txBox="1"/>
          <p:nvPr/>
        </p:nvSpPr>
        <p:spPr>
          <a:xfrm>
            <a:off x="908050" y="3263874"/>
            <a:ext cx="6126299" cy="26765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1.크로스 브라우져</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Query 코드로 이벤트를 구현시 Internet Explorer, Chrome, Firefox, Safari 등.. 다양하</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게 사용가능</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2. CSS 셀렉터</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JQuery에서는 CSS를 간단한 코드로 변경가능하도록 적용해서 훨씬 쉽게 사용할 수 있</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도록 하였다.</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3. 가벼움</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JQuery의 현재 최신 버전의 경우 90.4KB 정도의 파일 크기를 가지고 있고 웹에서 동작</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할 때는 32KB 정도 사용한다고 합니다.</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 </a:t>
            </a:r>
          </a:p>
          <a:p>
            <a:pPr indent="0" lvl="0" marL="0" marR="0" rtl="0" algn="l">
              <a:lnSpc>
                <a:spcPct val="115000"/>
              </a:lnSpc>
              <a:spcBef>
                <a:spcPts val="0"/>
              </a:spcBef>
              <a:spcAft>
                <a:spcPts val="0"/>
              </a:spcAft>
              <a:buClr>
                <a:schemeClr val="lt1"/>
              </a:buClr>
              <a:buFont typeface="Arial"/>
              <a:buNone/>
            </a:pPr>
            <a:r>
              <a:t/>
            </a:r>
            <a:endParaRPr b="0" i="0" sz="10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rgbClr val="000000"/>
              </a:buClr>
              <a:buFont typeface="Arial"/>
              <a:buNone/>
            </a:pPr>
            <a:r>
              <a:t/>
            </a:r>
            <a:endParaRPr b="0" i="0" sz="1000" u="none" cap="none" strike="noStrike">
              <a:solidFill>
                <a:schemeClr val="dk1"/>
              </a:solidFill>
              <a:latin typeface="Verdana"/>
              <a:ea typeface="Verdana"/>
              <a:cs typeface="Verdana"/>
              <a:sym typeface="Verdana"/>
            </a:endParaRPr>
          </a:p>
        </p:txBody>
      </p:sp>
      <p:sp>
        <p:nvSpPr>
          <p:cNvPr id="2055" name="Shape 2055"/>
          <p:cNvSpPr/>
          <p:nvPr/>
        </p:nvSpPr>
        <p:spPr>
          <a:xfrm>
            <a:off x="1001712" y="5334000"/>
            <a:ext cx="1073099" cy="446099"/>
          </a:xfrm>
          <a:prstGeom prst="roundRect">
            <a:avLst>
              <a:gd fmla="val 16667" name="adj"/>
            </a:avLst>
          </a:prstGeom>
          <a:solidFill>
            <a:srgbClr val="F4969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400" u="none" cap="none" strike="noStrike">
                <a:solidFill>
                  <a:schemeClr val="lt1"/>
                </a:solidFill>
                <a:latin typeface="Arial"/>
                <a:ea typeface="Arial"/>
                <a:cs typeface="Arial"/>
                <a:sym typeface="Arial"/>
              </a:rPr>
              <a:t>적용예시</a:t>
            </a:r>
          </a:p>
        </p:txBody>
      </p:sp>
      <p:pic>
        <p:nvPicPr>
          <p:cNvPr id="2056" name="Shape 2056"/>
          <p:cNvPicPr preferRelativeResize="0"/>
          <p:nvPr/>
        </p:nvPicPr>
        <p:blipFill rotWithShape="1">
          <a:blip r:embed="rId4">
            <a:alphaModFix/>
          </a:blip>
          <a:srcRect b="0" l="0" r="0" t="0"/>
          <a:stretch/>
        </p:blipFill>
        <p:spPr>
          <a:xfrm>
            <a:off x="976300" y="6042421"/>
            <a:ext cx="2063099" cy="426899"/>
          </a:xfrm>
          <a:prstGeom prst="rect">
            <a:avLst/>
          </a:prstGeom>
          <a:noFill/>
          <a:ln>
            <a:noFill/>
          </a:ln>
        </p:spPr>
      </p:pic>
      <p:pic>
        <p:nvPicPr>
          <p:cNvPr id="2057" name="Shape 2057"/>
          <p:cNvPicPr preferRelativeResize="0"/>
          <p:nvPr/>
        </p:nvPicPr>
        <p:blipFill rotWithShape="1">
          <a:blip r:embed="rId5">
            <a:alphaModFix/>
          </a:blip>
          <a:srcRect b="0" l="0" r="0" t="0"/>
          <a:stretch/>
        </p:blipFill>
        <p:spPr>
          <a:xfrm>
            <a:off x="2986171" y="5553141"/>
            <a:ext cx="3018000" cy="1134300"/>
          </a:xfrm>
          <a:prstGeom prst="rect">
            <a:avLst/>
          </a:prstGeom>
          <a:noFill/>
          <a:ln>
            <a:noFill/>
          </a:ln>
        </p:spPr>
      </p:pic>
      <p:sp>
        <p:nvSpPr>
          <p:cNvPr id="2058" name="Shape 2058"/>
          <p:cNvSpPr/>
          <p:nvPr/>
        </p:nvSpPr>
        <p:spPr>
          <a:xfrm>
            <a:off x="2980258" y="5544244"/>
            <a:ext cx="3018000" cy="4508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00B0F0"/>
          </a:solidFill>
          <a:ln cap="flat" cmpd="sng" w="25400">
            <a:solidFill>
              <a:schemeClr val="lt1"/>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059" name="Shape 2059"/>
          <p:cNvPicPr preferRelativeResize="0"/>
          <p:nvPr/>
        </p:nvPicPr>
        <p:blipFill rotWithShape="1">
          <a:blip r:embed="rId6">
            <a:alphaModFix/>
          </a:blip>
          <a:srcRect b="0" l="0" r="0" t="0"/>
          <a:stretch/>
        </p:blipFill>
        <p:spPr>
          <a:xfrm>
            <a:off x="3455508" y="6980986"/>
            <a:ext cx="2504700" cy="2222400"/>
          </a:xfrm>
          <a:prstGeom prst="rect">
            <a:avLst/>
          </a:prstGeom>
          <a:noFill/>
          <a:ln>
            <a:noFill/>
          </a:ln>
        </p:spPr>
      </p:pic>
      <p:sp>
        <p:nvSpPr>
          <p:cNvPr id="2060" name="Shape 2060"/>
          <p:cNvSpPr txBox="1"/>
          <p:nvPr/>
        </p:nvSpPr>
        <p:spPr>
          <a:xfrm>
            <a:off x="1056103" y="6751138"/>
            <a:ext cx="2708999" cy="243300"/>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100" u="none" cap="none" strike="noStrike">
                <a:solidFill>
                  <a:schemeClr val="lt1"/>
                </a:solidFill>
                <a:latin typeface="Arial"/>
                <a:ea typeface="Arial"/>
                <a:cs typeface="Arial"/>
                <a:sym typeface="Arial"/>
              </a:rPr>
              <a:t>파이어폭스 크롬 두곳에서 이상없이 지원됨</a:t>
            </a:r>
          </a:p>
        </p:txBody>
      </p:sp>
      <p:pic>
        <p:nvPicPr>
          <p:cNvPr id="2061" name="Shape 2061"/>
          <p:cNvPicPr preferRelativeResize="0"/>
          <p:nvPr/>
        </p:nvPicPr>
        <p:blipFill rotWithShape="1">
          <a:blip r:embed="rId7">
            <a:alphaModFix/>
          </a:blip>
          <a:srcRect b="0" l="0" r="0" t="0"/>
          <a:stretch/>
        </p:blipFill>
        <p:spPr>
          <a:xfrm>
            <a:off x="1056103" y="6994296"/>
            <a:ext cx="2367299" cy="2195699"/>
          </a:xfrm>
          <a:prstGeom prst="rect">
            <a:avLst/>
          </a:prstGeom>
          <a:noFill/>
          <a:ln>
            <a:noFill/>
          </a:ln>
        </p:spPr>
      </p:pic>
      <p:sp>
        <p:nvSpPr>
          <p:cNvPr id="2062" name="Shape 2062"/>
          <p:cNvSpPr txBox="1"/>
          <p:nvPr/>
        </p:nvSpPr>
        <p:spPr>
          <a:xfrm>
            <a:off x="4777425" y="5284800"/>
            <a:ext cx="1220699" cy="259499"/>
          </a:xfrm>
          <a:prstGeom prst="rect">
            <a:avLst/>
          </a:prstGeom>
          <a:solidFill>
            <a:srgbClr val="00B0F0"/>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간편한 CSS조절</a:t>
            </a:r>
          </a:p>
        </p:txBody>
      </p:sp>
      <p:sp>
        <p:nvSpPr>
          <p:cNvPr id="2063" name="Shape 2063"/>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(12)  JQuery</a:t>
            </a:r>
          </a:p>
        </p:txBody>
      </p:sp>
      <p:grpSp>
        <p:nvGrpSpPr>
          <p:cNvPr id="2064" name="Shape 2064"/>
          <p:cNvGrpSpPr/>
          <p:nvPr/>
        </p:nvGrpSpPr>
        <p:grpSpPr>
          <a:xfrm>
            <a:off x="1079" y="5726198"/>
            <a:ext cx="728380" cy="1679463"/>
            <a:chOff x="0" y="0"/>
            <a:chExt cx="1181743196" cy="2147483647"/>
          </a:xfrm>
        </p:grpSpPr>
        <p:sp>
          <p:nvSpPr>
            <p:cNvPr id="2065" name="Shape 2065"/>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066" name="Shape 2066"/>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067" name="Shape 2067"/>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2068" name="Shape 2068"/>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2069" name="Shape 2069"/>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070" name="Shape 2070"/>
          <p:cNvPicPr preferRelativeResize="0"/>
          <p:nvPr/>
        </p:nvPicPr>
        <p:blipFill rotWithShape="1">
          <a:blip r:embed="rId8">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4" name="Shape 2074"/>
        <p:cNvGrpSpPr/>
        <p:nvPr/>
      </p:nvGrpSpPr>
      <p:grpSpPr>
        <a:xfrm>
          <a:off x="0" y="0"/>
          <a:ext cx="0" cy="0"/>
          <a:chOff x="0" y="0"/>
          <a:chExt cx="0" cy="0"/>
        </a:xfrm>
      </p:grpSpPr>
      <p:cxnSp>
        <p:nvCxnSpPr>
          <p:cNvPr id="2075" name="Shape 2075"/>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076" name="Shape 2076"/>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sp>
        <p:nvSpPr>
          <p:cNvPr id="2077" name="Shape 2077"/>
          <p:cNvSpPr/>
          <p:nvPr/>
        </p:nvSpPr>
        <p:spPr>
          <a:xfrm>
            <a:off x="1069975" y="1755775"/>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2078" name="Shape 2078"/>
          <p:cNvSpPr txBox="1"/>
          <p:nvPr/>
        </p:nvSpPr>
        <p:spPr>
          <a:xfrm>
            <a:off x="1001712" y="2239960"/>
            <a:ext cx="6097500" cy="646199"/>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1" i="0" lang="en-US" sz="1000" u="none" cap="none" strike="noStrike">
                <a:solidFill>
                  <a:schemeClr val="dk1"/>
                </a:solidFill>
                <a:latin typeface="Verdana"/>
                <a:ea typeface="Verdana"/>
                <a:cs typeface="Verdana"/>
                <a:sym typeface="Verdana"/>
              </a:rPr>
              <a:t>Ajax란</a:t>
            </a:r>
            <a:r>
              <a:rPr b="0" i="0" lang="en-US" sz="1000" u="none" cap="none" strike="noStrike">
                <a:solidFill>
                  <a:schemeClr val="dk1"/>
                </a:solidFill>
                <a:latin typeface="Verdana"/>
                <a:ea typeface="Verdana"/>
                <a:cs typeface="Verdana"/>
                <a:sym typeface="Verdana"/>
              </a:rPr>
              <a:t> 비동기 JavaScript와 XML을 말한다. 서버측 Scripts와 통신하기 위한 XMLHttpRequest</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객체를 사용하는 것을 말합니다. 서버측으로 다양한 형식(JSON, XML, HTML 및 일반 텍스트 형식 등)의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Verdana"/>
                <a:ea typeface="Verdana"/>
                <a:cs typeface="Verdana"/>
                <a:sym typeface="Verdana"/>
              </a:rPr>
              <a:t>정보를 주고 받을 수 있습니다.</a:t>
            </a:r>
          </a:p>
        </p:txBody>
      </p:sp>
      <p:sp>
        <p:nvSpPr>
          <p:cNvPr id="2079" name="Shape 2079"/>
          <p:cNvSpPr/>
          <p:nvPr/>
        </p:nvSpPr>
        <p:spPr>
          <a:xfrm>
            <a:off x="1042975" y="2962275"/>
            <a:ext cx="1208100"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 비동기통신</a:t>
            </a:r>
          </a:p>
        </p:txBody>
      </p:sp>
      <p:sp>
        <p:nvSpPr>
          <p:cNvPr id="2080" name="Shape 2080"/>
          <p:cNvSpPr/>
          <p:nvPr/>
        </p:nvSpPr>
        <p:spPr>
          <a:xfrm>
            <a:off x="1046530" y="5791200"/>
            <a:ext cx="10715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2081" name="Shape 2081"/>
          <p:cNvSpPr txBox="1"/>
          <p:nvPr/>
        </p:nvSpPr>
        <p:spPr>
          <a:xfrm>
            <a:off x="1078700" y="6250000"/>
            <a:ext cx="5943599" cy="6932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1. 페이지 이동없이 화면전환이 가능하다.</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2. 서버처리를 기다리지 않고 , 비동기 요청이 가능하다.</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3. 수신하는 데이터양을 줄일 수 있고 , 클라이언트에게 처리를 위임할 수도 있다.</a:t>
            </a:r>
          </a:p>
        </p:txBody>
      </p:sp>
      <p:pic>
        <p:nvPicPr>
          <p:cNvPr id="2082" name="Shape 2082"/>
          <p:cNvPicPr preferRelativeResize="0"/>
          <p:nvPr/>
        </p:nvPicPr>
        <p:blipFill rotWithShape="1">
          <a:blip r:embed="rId3">
            <a:alphaModFix/>
          </a:blip>
          <a:srcRect b="0" l="0" r="0" t="0"/>
          <a:stretch/>
        </p:blipFill>
        <p:spPr>
          <a:xfrm>
            <a:off x="1069974" y="3509998"/>
            <a:ext cx="2574429" cy="1208625"/>
          </a:xfrm>
          <a:prstGeom prst="rect">
            <a:avLst/>
          </a:prstGeom>
          <a:noFill/>
          <a:ln>
            <a:noFill/>
          </a:ln>
        </p:spPr>
      </p:pic>
      <p:pic>
        <p:nvPicPr>
          <p:cNvPr id="2083" name="Shape 2083"/>
          <p:cNvPicPr preferRelativeResize="0"/>
          <p:nvPr/>
        </p:nvPicPr>
        <p:blipFill rotWithShape="1">
          <a:blip r:embed="rId4">
            <a:alphaModFix/>
          </a:blip>
          <a:srcRect b="0" l="0" r="0" t="0"/>
          <a:stretch/>
        </p:blipFill>
        <p:spPr>
          <a:xfrm>
            <a:off x="3708926" y="3541285"/>
            <a:ext cx="2452047" cy="1208614"/>
          </a:xfrm>
          <a:prstGeom prst="rect">
            <a:avLst/>
          </a:prstGeom>
          <a:noFill/>
          <a:ln>
            <a:noFill/>
          </a:ln>
        </p:spPr>
      </p:pic>
      <p:sp>
        <p:nvSpPr>
          <p:cNvPr id="2084" name="Shape 2084"/>
          <p:cNvSpPr txBox="1"/>
          <p:nvPr/>
        </p:nvSpPr>
        <p:spPr>
          <a:xfrm>
            <a:off x="1078700" y="4598150"/>
            <a:ext cx="6511199" cy="12399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5D5D5D"/>
              </a:buClr>
              <a:buSzPct val="25000"/>
              <a:buFont typeface="Verdana"/>
              <a:buNone/>
            </a:pPr>
            <a:r>
              <a:rPr b="1" i="0" lang="en-US" sz="1000" u="none" cap="none" strike="noStrike">
                <a:solidFill>
                  <a:srgbClr val="5D5D5D"/>
                </a:solidFill>
                <a:highlight>
                  <a:srgbClr val="FFFFFF"/>
                </a:highlight>
                <a:latin typeface="Verdana"/>
                <a:ea typeface="Verdana"/>
                <a:cs typeface="Verdana"/>
                <a:sym typeface="Verdana"/>
              </a:rPr>
              <a:t>동기방식(synchronous)</a:t>
            </a:r>
          </a:p>
          <a:p>
            <a:pPr indent="0" lvl="0" marL="0" marR="0" rtl="0" algn="l">
              <a:lnSpc>
                <a:spcPct val="115000"/>
              </a:lnSpc>
              <a:spcBef>
                <a:spcPts val="0"/>
              </a:spcBef>
              <a:spcAft>
                <a:spcPts val="0"/>
              </a:spcAft>
              <a:buClr>
                <a:srgbClr val="5D5D5D"/>
              </a:buClr>
              <a:buSzPct val="25000"/>
              <a:buFont typeface="Verdana"/>
              <a:buNone/>
            </a:pPr>
            <a:r>
              <a:rPr b="0" i="0" lang="en-US" sz="1000" u="none" cap="none" strike="noStrike">
                <a:solidFill>
                  <a:srgbClr val="5D5D5D"/>
                </a:solidFill>
                <a:highlight>
                  <a:srgbClr val="FFFFFF"/>
                </a:highlight>
                <a:latin typeface="Verdana"/>
                <a:ea typeface="Verdana"/>
                <a:cs typeface="Verdana"/>
                <a:sym typeface="Verdana"/>
              </a:rPr>
              <a:t>- 프로그램 수행중 메소드를 만나게 되면 그 뒤의 작업은 메소드 작업이 끝난후로 순서가 미뤄지게 된다. </a:t>
            </a:r>
          </a:p>
          <a:p>
            <a:pPr indent="0" lvl="0" marL="0" marR="0" rtl="0" algn="l">
              <a:lnSpc>
                <a:spcPct val="115000"/>
              </a:lnSpc>
              <a:spcBef>
                <a:spcPts val="0"/>
              </a:spcBef>
              <a:spcAft>
                <a:spcPts val="0"/>
              </a:spcAft>
              <a:buClr>
                <a:srgbClr val="5D5D5D"/>
              </a:buClr>
              <a:buSzPct val="25000"/>
              <a:buFont typeface="Verdana"/>
              <a:buNone/>
            </a:pPr>
            <a:r>
              <a:rPr b="0" i="0" lang="en-US" sz="1000" u="none" cap="none" strike="noStrike">
                <a:solidFill>
                  <a:srgbClr val="5D5D5D"/>
                </a:solidFill>
                <a:highlight>
                  <a:srgbClr val="FFFFFF"/>
                </a:highlight>
                <a:latin typeface="Verdana"/>
                <a:ea typeface="Verdana"/>
                <a:cs typeface="Verdana"/>
                <a:sym typeface="Verdana"/>
              </a:rPr>
              <a:t>  그래서 모든 업무들을 거쳐서 작업을 끝낼수 있다.</a:t>
            </a:r>
          </a:p>
          <a:p>
            <a:pPr indent="0" lvl="0" marL="0" marR="0" rtl="0" algn="l">
              <a:lnSpc>
                <a:spcPct val="115000"/>
              </a:lnSpc>
              <a:spcBef>
                <a:spcPts val="0"/>
              </a:spcBef>
              <a:spcAft>
                <a:spcPts val="0"/>
              </a:spcAft>
              <a:buClr>
                <a:srgbClr val="5D5D5D"/>
              </a:buClr>
              <a:buSzPct val="25000"/>
              <a:buFont typeface="Verdana"/>
              <a:buNone/>
            </a:pPr>
            <a:r>
              <a:rPr b="1" i="0" lang="en-US" sz="1000" u="none" cap="none" strike="noStrike">
                <a:solidFill>
                  <a:srgbClr val="5D5D5D"/>
                </a:solidFill>
                <a:highlight>
                  <a:srgbClr val="FFFFFF"/>
                </a:highlight>
                <a:latin typeface="Verdana"/>
                <a:ea typeface="Verdana"/>
                <a:cs typeface="Verdana"/>
                <a:sym typeface="Verdana"/>
              </a:rPr>
              <a:t>비동기방식(asynchronous)</a:t>
            </a:r>
          </a:p>
          <a:p>
            <a:pPr indent="0" lvl="0" marL="0" marR="0" rtl="0" algn="l">
              <a:lnSpc>
                <a:spcPct val="115000"/>
              </a:lnSpc>
              <a:spcBef>
                <a:spcPts val="0"/>
              </a:spcBef>
              <a:spcAft>
                <a:spcPts val="0"/>
              </a:spcAft>
              <a:buClr>
                <a:srgbClr val="5D5D5D"/>
              </a:buClr>
              <a:buSzPct val="25000"/>
              <a:buFont typeface="Verdana"/>
              <a:buNone/>
            </a:pPr>
            <a:r>
              <a:rPr b="0" i="0" lang="en-US" sz="1000" u="none" cap="none" strike="noStrike">
                <a:solidFill>
                  <a:srgbClr val="5D5D5D"/>
                </a:solidFill>
                <a:highlight>
                  <a:srgbClr val="FFFFFF"/>
                </a:highlight>
                <a:latin typeface="Verdana"/>
                <a:ea typeface="Verdana"/>
                <a:cs typeface="Verdana"/>
                <a:sym typeface="Verdana"/>
              </a:rPr>
              <a:t>- 중간에 다른 업무를 만나게 되더라도 각각의 업무와 더불어 본래의 업무도 순차적으로 계속 진행하게 된다.</a:t>
            </a:r>
          </a:p>
        </p:txBody>
      </p:sp>
      <p:sp>
        <p:nvSpPr>
          <p:cNvPr id="2085" name="Shape 2085"/>
          <p:cNvSpPr/>
          <p:nvPr/>
        </p:nvSpPr>
        <p:spPr>
          <a:xfrm>
            <a:off x="1046530" y="7027050"/>
            <a:ext cx="1104899" cy="446099"/>
          </a:xfrm>
          <a:prstGeom prst="roundRect">
            <a:avLst>
              <a:gd fmla="val 16667" name="adj"/>
            </a:avLst>
          </a:prstGeom>
          <a:solidFill>
            <a:srgbClr val="93D34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pic>
        <p:nvPicPr>
          <p:cNvPr id="2086" name="Shape 2086"/>
          <p:cNvPicPr preferRelativeResize="0"/>
          <p:nvPr/>
        </p:nvPicPr>
        <p:blipFill rotWithShape="1">
          <a:blip r:embed="rId5">
            <a:alphaModFix/>
          </a:blip>
          <a:srcRect b="0" l="0" r="0" t="0"/>
          <a:stretch/>
        </p:blipFill>
        <p:spPr>
          <a:xfrm>
            <a:off x="3770476" y="7655425"/>
            <a:ext cx="2314297" cy="1471777"/>
          </a:xfrm>
          <a:prstGeom prst="rect">
            <a:avLst/>
          </a:prstGeom>
          <a:noFill/>
          <a:ln>
            <a:noFill/>
          </a:ln>
        </p:spPr>
      </p:pic>
      <p:pic>
        <p:nvPicPr>
          <p:cNvPr id="2087" name="Shape 2087"/>
          <p:cNvPicPr preferRelativeResize="0"/>
          <p:nvPr/>
        </p:nvPicPr>
        <p:blipFill rotWithShape="1">
          <a:blip r:embed="rId6">
            <a:alphaModFix/>
          </a:blip>
          <a:srcRect b="0" l="0" r="0" t="0"/>
          <a:stretch/>
        </p:blipFill>
        <p:spPr>
          <a:xfrm>
            <a:off x="1271969" y="7655425"/>
            <a:ext cx="2429804" cy="1606573"/>
          </a:xfrm>
          <a:prstGeom prst="rect">
            <a:avLst/>
          </a:prstGeom>
          <a:noFill/>
          <a:ln>
            <a:noFill/>
          </a:ln>
        </p:spPr>
      </p:pic>
      <p:sp>
        <p:nvSpPr>
          <p:cNvPr id="2088" name="Shape 2088"/>
          <p:cNvSpPr txBox="1"/>
          <p:nvPr/>
        </p:nvSpPr>
        <p:spPr>
          <a:xfrm>
            <a:off x="917574" y="8163635"/>
            <a:ext cx="1932600" cy="217799"/>
          </a:xfrm>
          <a:prstGeom prst="rect">
            <a:avLst/>
          </a:prstGeom>
          <a:solidFill>
            <a:srgbClr val="E978AC"/>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900" u="none" cap="none" strike="noStrike">
                <a:solidFill>
                  <a:srgbClr val="FFFFFF"/>
                </a:solidFill>
                <a:latin typeface="Verdana"/>
                <a:ea typeface="Verdana"/>
                <a:cs typeface="Verdana"/>
                <a:sym typeface="Verdana"/>
              </a:rPr>
              <a:t>메세지 전송시 페이지전환없이 바로 표시</a:t>
            </a:r>
          </a:p>
        </p:txBody>
      </p:sp>
      <p:sp>
        <p:nvSpPr>
          <p:cNvPr id="2089" name="Shape 2089"/>
          <p:cNvSpPr/>
          <p:nvPr/>
        </p:nvSpPr>
        <p:spPr>
          <a:xfrm>
            <a:off x="1331462" y="8364207"/>
            <a:ext cx="2009100" cy="302099"/>
          </a:xfrm>
          <a:custGeom>
            <a:pathLst>
              <a:path extrusionOk="0" h="120000" w="120000">
                <a:moveTo>
                  <a:pt x="0" y="0"/>
                </a:moveTo>
                <a:lnTo>
                  <a:pt x="120000" y="0"/>
                </a:lnTo>
                <a:lnTo>
                  <a:pt x="120000" y="120000"/>
                </a:lnTo>
                <a:lnTo>
                  <a:pt x="0" y="120000"/>
                </a:lnTo>
                <a:lnTo>
                  <a:pt x="0" y="0"/>
                </a:lnTo>
                <a:close/>
                <a:moveTo>
                  <a:pt x="1982" y="15000"/>
                </a:moveTo>
                <a:lnTo>
                  <a:pt x="1982" y="104999"/>
                </a:lnTo>
                <a:lnTo>
                  <a:pt x="118017" y="104999"/>
                </a:lnTo>
                <a:lnTo>
                  <a:pt x="118017" y="15000"/>
                </a:lnTo>
                <a:lnTo>
                  <a:pt x="1982" y="15000"/>
                </a:lnTo>
                <a:close/>
              </a:path>
            </a:pathLst>
          </a:custGeom>
          <a:solidFill>
            <a:srgbClr val="E978AC"/>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090" name="Shape 2090"/>
          <p:cNvPicPr preferRelativeResize="0"/>
          <p:nvPr/>
        </p:nvPicPr>
        <p:blipFill rotWithShape="1">
          <a:blip r:embed="rId7">
            <a:alphaModFix/>
          </a:blip>
          <a:srcRect b="0" l="0" r="0" t="0"/>
          <a:stretch/>
        </p:blipFill>
        <p:spPr>
          <a:xfrm>
            <a:off x="4429487" y="794450"/>
            <a:ext cx="1269899" cy="698400"/>
          </a:xfrm>
          <a:prstGeom prst="rect">
            <a:avLst/>
          </a:prstGeom>
          <a:noFill/>
          <a:ln>
            <a:noFill/>
          </a:ln>
        </p:spPr>
      </p:pic>
      <p:sp>
        <p:nvSpPr>
          <p:cNvPr id="2091" name="Shape 2091"/>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(13)  Ajax(비동기통신)</a:t>
            </a:r>
          </a:p>
        </p:txBody>
      </p:sp>
      <p:grpSp>
        <p:nvGrpSpPr>
          <p:cNvPr id="2092" name="Shape 2092"/>
          <p:cNvGrpSpPr/>
          <p:nvPr/>
        </p:nvGrpSpPr>
        <p:grpSpPr>
          <a:xfrm>
            <a:off x="6234826" y="5878899"/>
            <a:ext cx="728380" cy="1324415"/>
            <a:chOff x="0" y="-42"/>
            <a:chExt cx="1181037048" cy="2147483642"/>
          </a:xfrm>
        </p:grpSpPr>
        <p:sp>
          <p:nvSpPr>
            <p:cNvPr id="2093" name="Shape 2093"/>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094" name="Shape 2094"/>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095" name="Shape 2095"/>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096" name="Shape 2096"/>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2097" name="Shape 2097"/>
          <p:cNvPicPr preferRelativeResize="0"/>
          <p:nvPr/>
        </p:nvPicPr>
        <p:blipFill rotWithShape="1">
          <a:blip r:embed="rId8">
            <a:alphaModFix/>
          </a:blip>
          <a:srcRect b="0" l="0" r="0" t="0"/>
          <a:stretch/>
        </p:blipFill>
        <p:spPr>
          <a:xfrm>
            <a:off x="4809705" y="9329589"/>
            <a:ext cx="1990724" cy="371474"/>
          </a:xfrm>
          <a:prstGeom prst="rect">
            <a:avLst/>
          </a:prstGeom>
          <a:noFill/>
          <a:ln>
            <a:noFill/>
          </a:ln>
        </p:spPr>
      </p:pic>
      <p:sp>
        <p:nvSpPr>
          <p:cNvPr id="2098" name="Shape 2098"/>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2" name="Shape 2102"/>
        <p:cNvGrpSpPr/>
        <p:nvPr/>
      </p:nvGrpSpPr>
      <p:grpSpPr>
        <a:xfrm>
          <a:off x="0" y="0"/>
          <a:ext cx="0" cy="0"/>
          <a:chOff x="0" y="0"/>
          <a:chExt cx="0" cy="0"/>
        </a:xfrm>
      </p:grpSpPr>
      <p:cxnSp>
        <p:nvCxnSpPr>
          <p:cNvPr id="2103" name="Shape 2103"/>
          <p:cNvCxnSpPr/>
          <p:nvPr/>
        </p:nvCxnSpPr>
        <p:spPr>
          <a:xfrm>
            <a:off x="1268412"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104" name="Shape 2104"/>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6-2. 공통 기술</a:t>
            </a:r>
          </a:p>
        </p:txBody>
      </p:sp>
      <p:pic>
        <p:nvPicPr>
          <p:cNvPr id="2105" name="Shape 2105"/>
          <p:cNvPicPr preferRelativeResize="0"/>
          <p:nvPr/>
        </p:nvPicPr>
        <p:blipFill rotWithShape="1">
          <a:blip r:embed="rId3">
            <a:alphaModFix/>
          </a:blip>
          <a:srcRect b="0" l="0" r="0" t="0"/>
          <a:stretch/>
        </p:blipFill>
        <p:spPr>
          <a:xfrm>
            <a:off x="4418380" y="992700"/>
            <a:ext cx="1266024" cy="514350"/>
          </a:xfrm>
          <a:prstGeom prst="rect">
            <a:avLst/>
          </a:prstGeom>
          <a:noFill/>
          <a:ln>
            <a:noFill/>
          </a:ln>
        </p:spPr>
      </p:pic>
      <p:sp>
        <p:nvSpPr>
          <p:cNvPr id="2106" name="Shape 2106"/>
          <p:cNvSpPr/>
          <p:nvPr/>
        </p:nvSpPr>
        <p:spPr>
          <a:xfrm>
            <a:off x="1112837" y="1698625"/>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정의</a:t>
            </a:r>
          </a:p>
        </p:txBody>
      </p:sp>
      <p:sp>
        <p:nvSpPr>
          <p:cNvPr id="2107" name="Shape 2107"/>
          <p:cNvSpPr/>
          <p:nvPr/>
        </p:nvSpPr>
        <p:spPr>
          <a:xfrm>
            <a:off x="1112837" y="2716200"/>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이점</a:t>
            </a:r>
          </a:p>
        </p:txBody>
      </p:sp>
      <p:sp>
        <p:nvSpPr>
          <p:cNvPr id="2108" name="Shape 2108"/>
          <p:cNvSpPr txBox="1"/>
          <p:nvPr/>
        </p:nvSpPr>
        <p:spPr>
          <a:xfrm>
            <a:off x="1036625" y="2137575"/>
            <a:ext cx="5610300" cy="430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부트스트랩은 트위터에서 개발한 CSS와 자바스크립트로 </a:t>
            </a:r>
          </a:p>
          <a:p>
            <a:pPr indent="0" lvl="0" marL="0" marR="0" rtl="0" algn="l">
              <a:lnSpc>
                <a:spcPct val="100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이루어진 반응형 웹 UI를 구현해주는 라이브러리 </a:t>
            </a:r>
          </a:p>
        </p:txBody>
      </p:sp>
      <p:sp>
        <p:nvSpPr>
          <p:cNvPr id="2109" name="Shape 2109"/>
          <p:cNvSpPr txBox="1"/>
          <p:nvPr/>
        </p:nvSpPr>
        <p:spPr>
          <a:xfrm>
            <a:off x="1036625" y="3006725"/>
            <a:ext cx="5985000" cy="12561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일반적으로 웹 개발시, 웹디자이너나 프로그래머가 각자 CSS, javascript를 만들어 서 사용한다.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부트스트랩을 이용하면 만들어져 있는 CSS와 javascript 틀을 사용할 수 있다.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더불어 사전 디자인 작업된 HTML을 이용하여 페이지의 뼈대를 쉽게 만들 수 있고, </a:t>
            </a:r>
          </a:p>
          <a:p>
            <a:pPr indent="0" lvl="0" marL="0" marR="0" rtl="0" algn="l">
              <a:lnSpc>
                <a:spcPct val="115000"/>
              </a:lnSpc>
              <a:spcBef>
                <a:spcPts val="0"/>
              </a:spcBef>
              <a:spcAft>
                <a:spcPts val="0"/>
              </a:spcAft>
              <a:buClr>
                <a:srgbClr val="000000"/>
              </a:buClr>
              <a:buSzPct val="25000"/>
              <a:buFont typeface="Verdana"/>
              <a:buNone/>
            </a:pPr>
            <a:r>
              <a:rPr b="0" i="0" lang="en-US" sz="1000" u="none" cap="none" strike="noStrike">
                <a:solidFill>
                  <a:srgbClr val="000000"/>
                </a:solidFill>
                <a:latin typeface="Verdana"/>
                <a:ea typeface="Verdana"/>
                <a:cs typeface="Verdana"/>
                <a:sym typeface="Verdana"/>
              </a:rPr>
              <a:t>미리 정의된 스타일시트를 덧붙여 레이아웃 요소도 쉽게 정할 수 있다.</a:t>
            </a:r>
          </a:p>
        </p:txBody>
      </p:sp>
      <p:sp>
        <p:nvSpPr>
          <p:cNvPr id="2110" name="Shape 2110"/>
          <p:cNvSpPr/>
          <p:nvPr/>
        </p:nvSpPr>
        <p:spPr>
          <a:xfrm>
            <a:off x="1112837" y="4044950"/>
            <a:ext cx="1181100" cy="446099"/>
          </a:xfrm>
          <a:prstGeom prst="roundRect">
            <a:avLst>
              <a:gd fmla="val 16667" name="adj"/>
            </a:avLst>
          </a:prstGeom>
          <a:solidFill>
            <a:srgbClr val="FEC2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600" u="none" cap="none" strike="noStrike">
                <a:solidFill>
                  <a:schemeClr val="lt1"/>
                </a:solidFill>
                <a:latin typeface="Arial"/>
                <a:ea typeface="Arial"/>
                <a:cs typeface="Arial"/>
                <a:sym typeface="Arial"/>
              </a:rPr>
              <a:t>적용예시</a:t>
            </a:r>
          </a:p>
        </p:txBody>
      </p:sp>
      <p:pic>
        <p:nvPicPr>
          <p:cNvPr id="2111" name="Shape 2111"/>
          <p:cNvPicPr preferRelativeResize="0"/>
          <p:nvPr/>
        </p:nvPicPr>
        <p:blipFill rotWithShape="1">
          <a:blip r:embed="rId4">
            <a:alphaModFix/>
          </a:blip>
          <a:srcRect b="0" l="0" r="0" t="0"/>
          <a:stretch/>
        </p:blipFill>
        <p:spPr>
          <a:xfrm>
            <a:off x="1094725" y="4701775"/>
            <a:ext cx="2391266" cy="2307683"/>
          </a:xfrm>
          <a:prstGeom prst="rect">
            <a:avLst/>
          </a:prstGeom>
          <a:noFill/>
          <a:ln>
            <a:noFill/>
          </a:ln>
        </p:spPr>
      </p:pic>
      <p:pic>
        <p:nvPicPr>
          <p:cNvPr id="2112" name="Shape 2112"/>
          <p:cNvPicPr preferRelativeResize="0"/>
          <p:nvPr/>
        </p:nvPicPr>
        <p:blipFill rotWithShape="1">
          <a:blip r:embed="rId5">
            <a:alphaModFix/>
          </a:blip>
          <a:srcRect b="0" l="0" r="0" t="0"/>
          <a:stretch/>
        </p:blipFill>
        <p:spPr>
          <a:xfrm>
            <a:off x="3037169" y="6094235"/>
            <a:ext cx="2764200" cy="2599198"/>
          </a:xfrm>
          <a:prstGeom prst="rect">
            <a:avLst/>
          </a:prstGeom>
          <a:noFill/>
          <a:ln>
            <a:noFill/>
          </a:ln>
        </p:spPr>
      </p:pic>
      <p:pic>
        <p:nvPicPr>
          <p:cNvPr id="2113" name="Shape 2113"/>
          <p:cNvPicPr preferRelativeResize="0"/>
          <p:nvPr/>
        </p:nvPicPr>
        <p:blipFill rotWithShape="1">
          <a:blip r:embed="rId6">
            <a:alphaModFix/>
          </a:blip>
          <a:srcRect b="0" l="0" r="0" t="0"/>
          <a:stretch/>
        </p:blipFill>
        <p:spPr>
          <a:xfrm rot="-3246445">
            <a:off x="2429236" y="7216064"/>
            <a:ext cx="331364" cy="460211"/>
          </a:xfrm>
          <a:prstGeom prst="rect">
            <a:avLst/>
          </a:prstGeom>
          <a:noFill/>
          <a:ln>
            <a:noFill/>
          </a:ln>
        </p:spPr>
      </p:pic>
      <p:sp>
        <p:nvSpPr>
          <p:cNvPr id="2114" name="Shape 2114"/>
          <p:cNvSpPr txBox="1"/>
          <p:nvPr/>
        </p:nvSpPr>
        <p:spPr>
          <a:xfrm>
            <a:off x="1056637" y="6968884"/>
            <a:ext cx="562500" cy="258900"/>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1000" u="none" cap="none" strike="noStrike">
                <a:solidFill>
                  <a:srgbClr val="FFFFFF"/>
                </a:solidFill>
                <a:latin typeface="Verdana"/>
                <a:ea typeface="Verdana"/>
                <a:cs typeface="Verdana"/>
                <a:sym typeface="Verdana"/>
              </a:rPr>
              <a:t>기존메인</a:t>
            </a:r>
          </a:p>
        </p:txBody>
      </p:sp>
      <p:sp>
        <p:nvSpPr>
          <p:cNvPr id="2115" name="Shape 2115"/>
          <p:cNvSpPr txBox="1"/>
          <p:nvPr/>
        </p:nvSpPr>
        <p:spPr>
          <a:xfrm>
            <a:off x="5026769" y="5835194"/>
            <a:ext cx="774599" cy="258900"/>
          </a:xfrm>
          <a:prstGeom prst="rect">
            <a:avLst/>
          </a:prstGeom>
          <a:solidFill>
            <a:srgbClr val="00B0F0"/>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FFFF"/>
              </a:buClr>
              <a:buSzPct val="25000"/>
              <a:buFont typeface="Verdana"/>
              <a:buNone/>
            </a:pPr>
            <a:r>
              <a:rPr b="1" i="0" lang="en-US" sz="1000" u="none" cap="none" strike="noStrike">
                <a:solidFill>
                  <a:srgbClr val="FFFFFF"/>
                </a:solidFill>
                <a:latin typeface="Verdana"/>
                <a:ea typeface="Verdana"/>
                <a:cs typeface="Verdana"/>
                <a:sym typeface="Verdana"/>
              </a:rPr>
              <a:t>모바일사이즈</a:t>
            </a:r>
          </a:p>
        </p:txBody>
      </p:sp>
      <p:sp>
        <p:nvSpPr>
          <p:cNvPr id="2116" name="Shape 2116"/>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(14)  BootStrap</a:t>
            </a:r>
          </a:p>
        </p:txBody>
      </p:sp>
      <p:grpSp>
        <p:nvGrpSpPr>
          <p:cNvPr id="2117" name="Shape 2117"/>
          <p:cNvGrpSpPr/>
          <p:nvPr/>
        </p:nvGrpSpPr>
        <p:grpSpPr>
          <a:xfrm>
            <a:off x="1079" y="5726198"/>
            <a:ext cx="728380" cy="1679463"/>
            <a:chOff x="0" y="0"/>
            <a:chExt cx="1181743196" cy="2147483647"/>
          </a:xfrm>
        </p:grpSpPr>
        <p:sp>
          <p:nvSpPr>
            <p:cNvPr id="2118" name="Shape 2118"/>
            <p:cNvSpPr/>
            <p:nvPr/>
          </p:nvSpPr>
          <p:spPr>
            <a:xfrm rot="5400000">
              <a:off x="-595450427" y="619595231"/>
              <a:ext cx="2147483647" cy="756626358"/>
            </a:xfrm>
            <a:custGeom>
              <a:pathLst>
                <a:path extrusionOk="0" h="120000" w="120000">
                  <a:moveTo>
                    <a:pt x="8941" y="0"/>
                  </a:moveTo>
                  <a:lnTo>
                    <a:pt x="111058" y="0"/>
                  </a:lnTo>
                  <a:cubicBezTo>
                    <a:pt x="115996" y="0"/>
                    <a:pt x="120000" y="8954"/>
                    <a:pt x="120000" y="20000"/>
                  </a:cubicBezTo>
                  <a:lnTo>
                    <a:pt x="120000" y="120000"/>
                  </a:lnTo>
                  <a:lnTo>
                    <a:pt x="120000" y="120000"/>
                  </a:lnTo>
                  <a:lnTo>
                    <a:pt x="0" y="120000"/>
                  </a:lnTo>
                  <a:lnTo>
                    <a:pt x="0" y="120000"/>
                  </a:lnTo>
                  <a:lnTo>
                    <a:pt x="0" y="20000"/>
                  </a:lnTo>
                  <a:cubicBezTo>
                    <a:pt x="0" y="8954"/>
                    <a:pt x="4003" y="0"/>
                    <a:pt x="8941"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19" name="Shape 2119"/>
            <p:cNvSpPr txBox="1"/>
            <p:nvPr/>
          </p:nvSpPr>
          <p:spPr>
            <a:xfrm>
              <a:off x="67784133" y="265787308"/>
              <a:ext cx="959186555" cy="4873081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120" name="Shape 2120"/>
            <p:cNvCxnSpPr/>
            <p:nvPr/>
          </p:nvCxnSpPr>
          <p:spPr>
            <a:xfrm>
              <a:off x="206977820" y="880052919"/>
              <a:ext cx="554904831" cy="0"/>
            </a:xfrm>
            <a:prstGeom prst="straightConnector1">
              <a:avLst/>
            </a:prstGeom>
            <a:noFill/>
            <a:ln cap="flat" cmpd="sng" w="25400">
              <a:solidFill>
                <a:schemeClr val="lt1"/>
              </a:solidFill>
              <a:prstDash val="solid"/>
              <a:miter/>
              <a:headEnd len="med" w="med" type="none"/>
              <a:tailEnd len="med" w="med" type="none"/>
            </a:ln>
          </p:spPr>
        </p:cxnSp>
        <p:sp>
          <p:nvSpPr>
            <p:cNvPr id="2121" name="Shape 2121"/>
            <p:cNvSpPr txBox="1"/>
            <p:nvPr/>
          </p:nvSpPr>
          <p:spPr>
            <a:xfrm>
              <a:off x="0" y="967302145"/>
              <a:ext cx="1181743196" cy="118018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a:p>
              <a:pPr indent="0" lvl="0" marL="0" marR="0" rtl="0" algn="l">
                <a:lnSpc>
                  <a:spcPct val="100000"/>
                </a:lnSpc>
                <a:spcBef>
                  <a:spcPts val="0"/>
                </a:spcBef>
                <a:spcAft>
                  <a:spcPts val="0"/>
                </a:spcAft>
                <a:buClr>
                  <a:srgbClr val="000000"/>
                </a:buClr>
                <a:buFont typeface="Arial"/>
                <a:buNone/>
              </a:pPr>
              <a:r>
                <a:t/>
              </a:r>
              <a:endParaRPr b="1" i="0" sz="1900" u="none" cap="none" strike="noStrike">
                <a:solidFill>
                  <a:schemeClr val="lt1"/>
                </a:solidFill>
                <a:latin typeface="Arial"/>
                <a:ea typeface="Arial"/>
                <a:cs typeface="Arial"/>
                <a:sym typeface="Arial"/>
              </a:endParaRPr>
            </a:p>
          </p:txBody>
        </p:sp>
      </p:grpSp>
      <p:sp>
        <p:nvSpPr>
          <p:cNvPr id="2122" name="Shape 2122"/>
          <p:cNvSpPr txBox="1"/>
          <p:nvPr>
            <p:ph idx="12" type="sldNum"/>
          </p:nvPr>
        </p:nvSpPr>
        <p:spPr>
          <a:xfrm>
            <a:off x="626437" y="9112720"/>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pic>
        <p:nvPicPr>
          <p:cNvPr id="2123" name="Shape 2123"/>
          <p:cNvPicPr preferRelativeResize="0"/>
          <p:nvPr/>
        </p:nvPicPr>
        <p:blipFill rotWithShape="1">
          <a:blip r:embed="rId7">
            <a:alphaModFix/>
          </a:blip>
          <a:srcRect b="0" l="0" r="0" t="0"/>
          <a:stretch/>
        </p:blipFill>
        <p:spPr>
          <a:xfrm>
            <a:off x="976287" y="9341300"/>
            <a:ext cx="1990724" cy="3714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7" name="Shape 2127"/>
        <p:cNvGrpSpPr/>
        <p:nvPr/>
      </p:nvGrpSpPr>
      <p:grpSpPr>
        <a:xfrm>
          <a:off x="0" y="0"/>
          <a:ext cx="0" cy="0"/>
          <a:chOff x="0" y="0"/>
          <a:chExt cx="0" cy="0"/>
        </a:xfrm>
      </p:grpSpPr>
      <p:cxnSp>
        <p:nvCxnSpPr>
          <p:cNvPr id="2128" name="Shape 2128"/>
          <p:cNvCxnSpPr/>
          <p:nvPr/>
        </p:nvCxnSpPr>
        <p:spPr>
          <a:xfrm>
            <a:off x="1196975" y="1568450"/>
            <a:ext cx="4464000" cy="0"/>
          </a:xfrm>
          <a:prstGeom prst="straightConnector1">
            <a:avLst/>
          </a:prstGeom>
          <a:noFill/>
          <a:ln cap="flat" cmpd="sng" w="38100">
            <a:solidFill>
              <a:srgbClr val="376092"/>
            </a:solidFill>
            <a:prstDash val="solid"/>
            <a:miter/>
            <a:headEnd len="med" w="med" type="none"/>
            <a:tailEnd len="med" w="med" type="none"/>
          </a:ln>
        </p:spPr>
      </p:cxnSp>
      <p:sp>
        <p:nvSpPr>
          <p:cNvPr id="2129" name="Shape 2129"/>
          <p:cNvSpPr txBox="1"/>
          <p:nvPr/>
        </p:nvSpPr>
        <p:spPr>
          <a:xfrm>
            <a:off x="765175" y="488950"/>
            <a:ext cx="5472000" cy="5222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2800" u="none" cap="none" strike="noStrike">
                <a:solidFill>
                  <a:schemeClr val="dk1"/>
                </a:solidFill>
                <a:latin typeface="Arial"/>
                <a:ea typeface="Arial"/>
                <a:cs typeface="Arial"/>
                <a:sym typeface="Arial"/>
              </a:rPr>
              <a:t>6-3. 플러그인</a:t>
            </a:r>
          </a:p>
        </p:txBody>
      </p:sp>
      <p:sp>
        <p:nvSpPr>
          <p:cNvPr id="2130" name="Shape 2130"/>
          <p:cNvSpPr txBox="1"/>
          <p:nvPr/>
        </p:nvSpPr>
        <p:spPr>
          <a:xfrm>
            <a:off x="1052496" y="1127125"/>
            <a:ext cx="3276000" cy="369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(1)  Daum Map API 1</a:t>
            </a:r>
          </a:p>
        </p:txBody>
      </p:sp>
      <p:pic>
        <p:nvPicPr>
          <p:cNvPr id="2131" name="Shape 2131"/>
          <p:cNvPicPr preferRelativeResize="0"/>
          <p:nvPr/>
        </p:nvPicPr>
        <p:blipFill rotWithShape="1">
          <a:blip r:embed="rId3">
            <a:alphaModFix/>
          </a:blip>
          <a:srcRect b="0" l="0" r="0" t="0"/>
          <a:stretch/>
        </p:blipFill>
        <p:spPr>
          <a:xfrm>
            <a:off x="1052487" y="1794511"/>
            <a:ext cx="2276475" cy="485775"/>
          </a:xfrm>
          <a:prstGeom prst="rect">
            <a:avLst/>
          </a:prstGeom>
          <a:noFill/>
          <a:ln>
            <a:noFill/>
          </a:ln>
        </p:spPr>
      </p:pic>
      <p:pic>
        <p:nvPicPr>
          <p:cNvPr id="2132" name="Shape 2132"/>
          <p:cNvPicPr preferRelativeResize="0"/>
          <p:nvPr/>
        </p:nvPicPr>
        <p:blipFill rotWithShape="1">
          <a:blip r:embed="rId4">
            <a:alphaModFix/>
          </a:blip>
          <a:srcRect b="0" l="0" r="0" t="0"/>
          <a:stretch/>
        </p:blipFill>
        <p:spPr>
          <a:xfrm>
            <a:off x="1077049" y="2577800"/>
            <a:ext cx="4703848" cy="1162049"/>
          </a:xfrm>
          <a:prstGeom prst="rect">
            <a:avLst/>
          </a:prstGeom>
          <a:noFill/>
          <a:ln>
            <a:noFill/>
          </a:ln>
        </p:spPr>
      </p:pic>
      <p:pic>
        <p:nvPicPr>
          <p:cNvPr id="2133" name="Shape 2133"/>
          <p:cNvPicPr preferRelativeResize="0"/>
          <p:nvPr/>
        </p:nvPicPr>
        <p:blipFill rotWithShape="1">
          <a:blip r:embed="rId5">
            <a:alphaModFix/>
          </a:blip>
          <a:srcRect b="0" l="0" r="0" t="0"/>
          <a:stretch/>
        </p:blipFill>
        <p:spPr>
          <a:xfrm>
            <a:off x="1097450" y="5993673"/>
            <a:ext cx="4663027" cy="2895075"/>
          </a:xfrm>
          <a:prstGeom prst="rect">
            <a:avLst/>
          </a:prstGeom>
          <a:noFill/>
          <a:ln>
            <a:noFill/>
          </a:ln>
        </p:spPr>
      </p:pic>
      <p:sp>
        <p:nvSpPr>
          <p:cNvPr id="2134" name="Shape 2134"/>
          <p:cNvSpPr txBox="1"/>
          <p:nvPr/>
        </p:nvSpPr>
        <p:spPr>
          <a:xfrm>
            <a:off x="1196975" y="6077075"/>
            <a:ext cx="1264499" cy="25995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35" name="Shape 2135"/>
          <p:cNvSpPr txBox="1"/>
          <p:nvPr/>
        </p:nvSpPr>
        <p:spPr>
          <a:xfrm>
            <a:off x="3700125" y="7224600"/>
            <a:ext cx="936899" cy="772800"/>
          </a:xfrm>
          <a:prstGeom prst="rect">
            <a:avLst/>
          </a:prstGeom>
          <a:noFill/>
          <a:ln cap="flat" cmpd="sng" w="38100">
            <a:solidFill>
              <a:srgbClr val="FF0000"/>
            </a:solidFill>
            <a:prstDash val="solid"/>
            <a:round/>
            <a:headEnd len="med" w="med" type="none"/>
            <a:tailEnd len="med" w="med" type="none"/>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36" name="Shape 2136"/>
          <p:cNvPicPr preferRelativeResize="0"/>
          <p:nvPr/>
        </p:nvPicPr>
        <p:blipFill rotWithShape="1">
          <a:blip r:embed="rId6">
            <a:alphaModFix/>
          </a:blip>
          <a:srcRect b="0" l="0" r="0" t="0"/>
          <a:stretch/>
        </p:blipFill>
        <p:spPr>
          <a:xfrm>
            <a:off x="1077050" y="4285737"/>
            <a:ext cx="4703850" cy="1162048"/>
          </a:xfrm>
          <a:prstGeom prst="rect">
            <a:avLst/>
          </a:prstGeom>
          <a:noFill/>
          <a:ln>
            <a:noFill/>
          </a:ln>
        </p:spPr>
      </p:pic>
      <p:sp>
        <p:nvSpPr>
          <p:cNvPr id="2137" name="Shape 2137"/>
          <p:cNvSpPr/>
          <p:nvPr/>
        </p:nvSpPr>
        <p:spPr>
          <a:xfrm rot="5400000">
            <a:off x="-89149" y="4679412"/>
            <a:ext cx="2657999" cy="374699"/>
          </a:xfrm>
          <a:prstGeom prst="rightArrow">
            <a:avLst>
              <a:gd fmla="val 59170" name="adj1"/>
              <a:gd fmla="val 50000" name="adj2"/>
            </a:avLst>
          </a:prstGeom>
          <a:solidFill>
            <a:srgbClr val="FFFFFF"/>
          </a:solidFill>
          <a:ln cap="flat" cmpd="sng" w="9525">
            <a:solidFill>
              <a:srgbClr val="1C458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38" name="Shape 2138"/>
          <p:cNvSpPr/>
          <p:nvPr/>
        </p:nvSpPr>
        <p:spPr>
          <a:xfrm rot="5400000">
            <a:off x="3348750" y="6089846"/>
            <a:ext cx="1941599" cy="374699"/>
          </a:xfrm>
          <a:prstGeom prst="rightArrow">
            <a:avLst>
              <a:gd fmla="val 59170" name="adj1"/>
              <a:gd fmla="val 50000" name="adj2"/>
            </a:avLst>
          </a:prstGeom>
          <a:solidFill>
            <a:srgbClr val="FFFFFF"/>
          </a:solidFill>
          <a:ln cap="flat" cmpd="sng" w="9525">
            <a:solidFill>
              <a:srgbClr val="1C4587"/>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39" name="Shape 2139"/>
          <p:cNvPicPr preferRelativeResize="0"/>
          <p:nvPr/>
        </p:nvPicPr>
        <p:blipFill rotWithShape="1">
          <a:blip r:embed="rId7">
            <a:alphaModFix/>
          </a:blip>
          <a:srcRect b="0" l="0" r="0" t="0"/>
          <a:stretch/>
        </p:blipFill>
        <p:spPr>
          <a:xfrm>
            <a:off x="3328975" y="2506375"/>
            <a:ext cx="2419350" cy="381000"/>
          </a:xfrm>
          <a:prstGeom prst="rect">
            <a:avLst/>
          </a:prstGeom>
          <a:noFill/>
          <a:ln>
            <a:noFill/>
          </a:ln>
        </p:spPr>
      </p:pic>
      <p:pic>
        <p:nvPicPr>
          <p:cNvPr id="2140" name="Shape 2140"/>
          <p:cNvPicPr preferRelativeResize="0"/>
          <p:nvPr/>
        </p:nvPicPr>
        <p:blipFill rotWithShape="1">
          <a:blip r:embed="rId8">
            <a:alphaModFix/>
          </a:blip>
          <a:srcRect b="0" l="0" r="0" t="0"/>
          <a:stretch/>
        </p:blipFill>
        <p:spPr>
          <a:xfrm>
            <a:off x="3328975" y="4170312"/>
            <a:ext cx="2419350" cy="381000"/>
          </a:xfrm>
          <a:prstGeom prst="rect">
            <a:avLst/>
          </a:prstGeom>
          <a:noFill/>
          <a:ln>
            <a:noFill/>
          </a:ln>
        </p:spPr>
      </p:pic>
      <p:grpSp>
        <p:nvGrpSpPr>
          <p:cNvPr id="2141" name="Shape 2141"/>
          <p:cNvGrpSpPr/>
          <p:nvPr/>
        </p:nvGrpSpPr>
        <p:grpSpPr>
          <a:xfrm>
            <a:off x="6234826" y="5878899"/>
            <a:ext cx="728380" cy="1324415"/>
            <a:chOff x="0" y="-42"/>
            <a:chExt cx="1181037048" cy="2147483642"/>
          </a:xfrm>
        </p:grpSpPr>
        <p:sp>
          <p:nvSpPr>
            <p:cNvPr id="2142" name="Shape 2142"/>
            <p:cNvSpPr/>
            <p:nvPr/>
          </p:nvSpPr>
          <p:spPr>
            <a:xfrm rot="-5400000">
              <a:off x="-553057818" y="594710772"/>
              <a:ext cx="2147483642" cy="958062011"/>
            </a:xfrm>
            <a:custGeom>
              <a:pathLst>
                <a:path extrusionOk="0" h="120000" w="120000">
                  <a:moveTo>
                    <a:pt x="8922" y="0"/>
                  </a:moveTo>
                  <a:lnTo>
                    <a:pt x="111077" y="0"/>
                  </a:lnTo>
                  <a:cubicBezTo>
                    <a:pt x="116005" y="0"/>
                    <a:pt x="120000" y="8954"/>
                    <a:pt x="120000" y="20000"/>
                  </a:cubicBezTo>
                  <a:lnTo>
                    <a:pt x="120000" y="120000"/>
                  </a:lnTo>
                  <a:lnTo>
                    <a:pt x="120000" y="120000"/>
                  </a:lnTo>
                  <a:lnTo>
                    <a:pt x="0" y="120000"/>
                  </a:lnTo>
                  <a:lnTo>
                    <a:pt x="0" y="120000"/>
                  </a:lnTo>
                  <a:lnTo>
                    <a:pt x="0" y="20000"/>
                  </a:lnTo>
                  <a:cubicBezTo>
                    <a:pt x="0" y="8954"/>
                    <a:pt x="3994" y="0"/>
                    <a:pt x="8922" y="0"/>
                  </a:cubicBezTo>
                  <a:close/>
                </a:path>
              </a:pathLst>
            </a:custGeom>
            <a:solidFill>
              <a:srgbClr val="376092"/>
            </a:solidFill>
            <a:ln cap="flat" cmpd="sng" w="25400">
              <a:solidFill>
                <a:srgbClr val="376092"/>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2143" name="Shape 2143"/>
            <p:cNvSpPr txBox="1"/>
            <p:nvPr/>
          </p:nvSpPr>
          <p:spPr>
            <a:xfrm>
              <a:off x="112155200" y="145592462"/>
              <a:ext cx="958613342" cy="61794465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06</a:t>
              </a:r>
            </a:p>
          </p:txBody>
        </p:sp>
        <p:cxnSp>
          <p:nvCxnSpPr>
            <p:cNvPr id="2144" name="Shape 2144"/>
            <p:cNvCxnSpPr/>
            <p:nvPr/>
          </p:nvCxnSpPr>
          <p:spPr>
            <a:xfrm>
              <a:off x="249928100" y="924201600"/>
              <a:ext cx="556213485" cy="0"/>
            </a:xfrm>
            <a:prstGeom prst="straightConnector1">
              <a:avLst/>
            </a:prstGeom>
            <a:noFill/>
            <a:ln cap="flat" cmpd="sng" w="25400">
              <a:solidFill>
                <a:schemeClr val="lt1"/>
              </a:solidFill>
              <a:prstDash val="solid"/>
              <a:miter/>
              <a:headEnd len="med" w="med" type="none"/>
              <a:tailEnd len="med" w="med" type="none"/>
            </a:ln>
          </p:spPr>
        </p:cxnSp>
        <p:sp>
          <p:nvSpPr>
            <p:cNvPr id="2145" name="Shape 2145"/>
            <p:cNvSpPr txBox="1"/>
            <p:nvPr/>
          </p:nvSpPr>
          <p:spPr>
            <a:xfrm>
              <a:off x="0" y="990583100"/>
              <a:ext cx="1181037048" cy="104560986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900" u="none" cap="none" strike="noStrike">
                  <a:solidFill>
                    <a:schemeClr val="lt1"/>
                  </a:solidFill>
                  <a:latin typeface="Arial"/>
                  <a:ea typeface="Arial"/>
                  <a:cs typeface="Arial"/>
                  <a:sym typeface="Arial"/>
                </a:rPr>
                <a:t>기술</a:t>
              </a:r>
            </a:p>
          </p:txBody>
        </p:sp>
      </p:grpSp>
      <p:pic>
        <p:nvPicPr>
          <p:cNvPr id="2146" name="Shape 2146"/>
          <p:cNvPicPr preferRelativeResize="0"/>
          <p:nvPr/>
        </p:nvPicPr>
        <p:blipFill rotWithShape="1">
          <a:blip r:embed="rId9">
            <a:alphaModFix/>
          </a:blip>
          <a:srcRect b="0" l="0" r="0" t="0"/>
          <a:stretch/>
        </p:blipFill>
        <p:spPr>
          <a:xfrm>
            <a:off x="4809705" y="9329589"/>
            <a:ext cx="1990724" cy="371474"/>
          </a:xfrm>
          <a:prstGeom prst="rect">
            <a:avLst/>
          </a:prstGeom>
          <a:noFill/>
          <a:ln>
            <a:noFill/>
          </a:ln>
        </p:spPr>
      </p:pic>
      <p:sp>
        <p:nvSpPr>
          <p:cNvPr id="2147" name="Shape 2147"/>
          <p:cNvSpPr txBox="1"/>
          <p:nvPr>
            <p:ph idx="12" type="sldNum"/>
          </p:nvPr>
        </p:nvSpPr>
        <p:spPr>
          <a:xfrm>
            <a:off x="5936969" y="9095078"/>
            <a:ext cx="411599" cy="758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p>
        </p:txBody>
      </p:sp>
    </p:spTree>
  </p:cSld>
  <p:clrMapOvr>
    <a:masterClrMapping/>
  </p:clrMapOvr>
</p:sld>
</file>

<file path=ppt/theme/theme1.xml><?xml version="1.0" encoding="utf-8"?>
<a:theme xmlns:a="http://schemas.openxmlformats.org/drawingml/2006/main" xmlns:r="http://schemas.openxmlformats.org/officeDocument/2006/relationships" name="8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6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